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5" r:id="rId7"/>
    <p:sldId id="269" r:id="rId8"/>
    <p:sldId id="266" r:id="rId9"/>
    <p:sldId id="270" r:id="rId10"/>
    <p:sldId id="267" r:id="rId11"/>
    <p:sldId id="268" r:id="rId12"/>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55CFE-FC8A-604B-84CF-1BF00DD585D6}" v="1" dt="2024-01-25T17:35:11.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2"/>
    <p:restoredTop sz="94719"/>
  </p:normalViewPr>
  <p:slideViewPr>
    <p:cSldViewPr>
      <p:cViewPr>
        <p:scale>
          <a:sx n="110" d="100"/>
          <a:sy n="110" d="100"/>
        </p:scale>
        <p:origin x="3528" y="1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F7F27CF-229A-4614-B982-CD843F4482C2}"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46896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7F27CF-229A-4614-B982-CD843F4482C2}"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410405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1"/>
            <a:ext cx="1543050" cy="845220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96701"/>
            <a:ext cx="4514850" cy="84522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7F27CF-229A-4614-B982-CD843F4482C2}"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283767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7F27CF-229A-4614-B982-CD843F4482C2}"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195011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F27CF-229A-4614-B982-CD843F4482C2}"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389367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F7F27CF-229A-4614-B982-CD843F4482C2}"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153130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F7F27CF-229A-4614-B982-CD843F4482C2}" type="datetimeFigureOut">
              <a:rPr lang="en-GB" smtClean="0"/>
              <a:t>25/01/2024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267599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F7F27CF-229A-4614-B982-CD843F4482C2}" type="datetimeFigureOut">
              <a:rPr lang="en-GB" smtClean="0"/>
              <a:t>25/01/2024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287315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F27CF-229A-4614-B982-CD843F4482C2}" type="datetimeFigureOut">
              <a:rPr lang="en-GB" smtClean="0"/>
              <a:t>25/01/2024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2980833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F27CF-229A-4614-B982-CD843F4482C2}"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5271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F27CF-229A-4614-B982-CD843F4482C2}"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AC2227-8587-43EA-8B3D-88FB627351DB}" type="slidenum">
              <a:rPr lang="en-GB" smtClean="0"/>
              <a:t>‹#›</a:t>
            </a:fld>
            <a:endParaRPr lang="en-GB"/>
          </a:p>
        </p:txBody>
      </p:sp>
    </p:spTree>
    <p:extLst>
      <p:ext uri="{BB962C8B-B14F-4D97-AF65-F5344CB8AC3E}">
        <p14:creationId xmlns:p14="http://schemas.microsoft.com/office/powerpoint/2010/main" val="416663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17000" t="-1000" r="-17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b="0" i="0">
                <a:solidFill>
                  <a:schemeClr val="tx1">
                    <a:tint val="75000"/>
                  </a:schemeClr>
                </a:solidFill>
                <a:latin typeface="Raleway Light" pitchFamily="2" charset="77"/>
              </a:defRPr>
            </a:lvl1pPr>
          </a:lstStyle>
          <a:p>
            <a:fld id="{8F7F27CF-229A-4614-B982-CD843F4482C2}" type="datetimeFigureOut">
              <a:rPr lang="en-GB" smtClean="0"/>
              <a:pPr/>
              <a:t>25/01/2024</a:t>
            </a:fld>
            <a:endParaRPr lang="en-GB" dirty="0"/>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b="0" i="0">
                <a:solidFill>
                  <a:schemeClr val="tx1">
                    <a:tint val="75000"/>
                  </a:schemeClr>
                </a:solidFill>
                <a:latin typeface="Raleway Light" pitchFamily="2" charset="77"/>
              </a:defRPr>
            </a:lvl1pPr>
          </a:lstStyle>
          <a:p>
            <a:endParaRPr lang="en-GB" dirty="0"/>
          </a:p>
        </p:txBody>
      </p:sp>
      <p:sp>
        <p:nvSpPr>
          <p:cNvPr id="6" name="Slide Number Placehold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b="0" i="0">
                <a:solidFill>
                  <a:schemeClr val="tx1">
                    <a:tint val="75000"/>
                  </a:schemeClr>
                </a:solidFill>
                <a:latin typeface="Raleway Light" pitchFamily="2" charset="77"/>
              </a:defRPr>
            </a:lvl1pPr>
          </a:lstStyle>
          <a:p>
            <a:fld id="{B0AC2227-8587-43EA-8B3D-88FB627351DB}" type="slidenum">
              <a:rPr lang="en-GB" smtClean="0"/>
              <a:pPr/>
              <a:t>‹#›</a:t>
            </a:fld>
            <a:endParaRPr lang="en-GB" dirty="0"/>
          </a:p>
        </p:txBody>
      </p:sp>
    </p:spTree>
    <p:extLst>
      <p:ext uri="{BB962C8B-B14F-4D97-AF65-F5344CB8AC3E}">
        <p14:creationId xmlns:p14="http://schemas.microsoft.com/office/powerpoint/2010/main" val="19969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kern="1200">
          <a:solidFill>
            <a:schemeClr val="tx1"/>
          </a:solidFill>
          <a:latin typeface="Raleway Light" pitchFamily="2" charset="77"/>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i="0" kern="1200">
          <a:solidFill>
            <a:schemeClr val="tx1"/>
          </a:solidFill>
          <a:latin typeface="Raleway Light" pitchFamily="2" charset="77"/>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solidFill>
          <a:latin typeface="Raleway Light" pitchFamily="2" charset="77"/>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solidFill>
          <a:latin typeface="Raleway Light" pitchFamily="2" charset="77"/>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Raleway Light" pitchFamily="2" charset="77"/>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solidFill>
          <a:latin typeface="Raleway Light" pitchFamily="2" charset="77"/>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92696" y="428498"/>
            <a:ext cx="5472608" cy="132614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Light" pitchFamily="2" charset="77"/>
            </a:endParaRPr>
          </a:p>
        </p:txBody>
      </p:sp>
      <p:sp>
        <p:nvSpPr>
          <p:cNvPr id="2" name="Title 1"/>
          <p:cNvSpPr>
            <a:spLocks noGrp="1"/>
          </p:cNvSpPr>
          <p:nvPr>
            <p:ph type="ctrTitle"/>
          </p:nvPr>
        </p:nvSpPr>
        <p:spPr>
          <a:xfrm>
            <a:off x="550354" y="272482"/>
            <a:ext cx="5830974" cy="1656182"/>
          </a:xfrm>
          <a:ln w="127000" cmpd="thinThick">
            <a:solidFill>
              <a:schemeClr val="tx1"/>
            </a:solidFill>
          </a:ln>
          <a:effectLst/>
        </p:spPr>
        <p:txBody>
          <a:bodyPr>
            <a:normAutofit fontScale="90000"/>
          </a:bodyPr>
          <a:lstStyle/>
          <a:p>
            <a:r>
              <a:rPr lang="en-GB" sz="6000" dirty="0"/>
              <a:t>T.I.G.E.R.</a:t>
            </a:r>
            <a:br>
              <a:rPr lang="en-GB" sz="8000" dirty="0"/>
            </a:br>
            <a:r>
              <a:rPr lang="en-GB" sz="2200" b="1" dirty="0"/>
              <a:t>#9 Haemorrhage Control in Trauma patients</a:t>
            </a:r>
          </a:p>
        </p:txBody>
      </p:sp>
      <p:sp>
        <p:nvSpPr>
          <p:cNvPr id="11" name="Rectangle 10"/>
          <p:cNvSpPr/>
          <p:nvPr/>
        </p:nvSpPr>
        <p:spPr>
          <a:xfrm>
            <a:off x="188640" y="2072680"/>
            <a:ext cx="6480720" cy="7638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Light" pitchFamily="2" charset="77"/>
            </a:endParaRPr>
          </a:p>
        </p:txBody>
      </p:sp>
      <p:pic>
        <p:nvPicPr>
          <p:cNvPr id="1026" name="Picture 2" descr="\\SB1VMHOM05\home$\HicksD\Desktop\NELETN\Logo\Dark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7232" y="428498"/>
            <a:ext cx="648072" cy="70682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0" y="3204949"/>
            <a:ext cx="4293096" cy="400110"/>
            <a:chOff x="-171400" y="3338572"/>
            <a:chExt cx="4293096" cy="369332"/>
          </a:xfrm>
        </p:grpSpPr>
        <p:sp>
          <p:nvSpPr>
            <p:cNvPr id="6" name="Pentagon 5"/>
            <p:cNvSpPr/>
            <p:nvPr/>
          </p:nvSpPr>
          <p:spPr>
            <a:xfrm>
              <a:off x="-171400" y="3347864"/>
              <a:ext cx="4293096" cy="360040"/>
            </a:xfrm>
            <a:prstGeom prst="homePlate">
              <a:avLst/>
            </a:prstGeom>
            <a:solidFill>
              <a:srgbClr val="FF9900"/>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Light" pitchFamily="2" charset="77"/>
              </a:endParaRPr>
            </a:p>
          </p:txBody>
        </p:sp>
        <p:sp>
          <p:nvSpPr>
            <p:cNvPr id="7" name="TextBox 6"/>
            <p:cNvSpPr txBox="1"/>
            <p:nvPr/>
          </p:nvSpPr>
          <p:spPr>
            <a:xfrm>
              <a:off x="0" y="3338572"/>
              <a:ext cx="3717032" cy="369332"/>
            </a:xfrm>
            <a:prstGeom prst="rect">
              <a:avLst/>
            </a:prstGeom>
            <a:noFill/>
          </p:spPr>
          <p:txBody>
            <a:bodyPr wrap="square" rtlCol="0">
              <a:spAutoFit/>
            </a:bodyPr>
            <a:lstStyle/>
            <a:p>
              <a:r>
                <a:rPr lang="en-GB" sz="2000" dirty="0">
                  <a:latin typeface="Raleway Light" pitchFamily="2" charset="77"/>
                </a:rPr>
                <a:t>Situation</a:t>
              </a:r>
            </a:p>
          </p:txBody>
        </p:sp>
      </p:grpSp>
      <p:sp>
        <p:nvSpPr>
          <p:cNvPr id="9" name="TextBox 8"/>
          <p:cNvSpPr txBox="1"/>
          <p:nvPr/>
        </p:nvSpPr>
        <p:spPr>
          <a:xfrm>
            <a:off x="208816" y="3684306"/>
            <a:ext cx="6460544" cy="1200329"/>
          </a:xfrm>
          <a:prstGeom prst="rect">
            <a:avLst/>
          </a:prstGeom>
          <a:noFill/>
        </p:spPr>
        <p:txBody>
          <a:bodyPr wrap="square" rtlCol="0">
            <a:spAutoFit/>
          </a:bodyPr>
          <a:lstStyle/>
          <a:p>
            <a:pPr marL="285750" indent="-285750">
              <a:buFont typeface="Arial" panose="020B0604020202020204" pitchFamily="34" charset="0"/>
              <a:buChar char="•"/>
            </a:pPr>
            <a:r>
              <a:rPr lang="en-GB" sz="1200" dirty="0">
                <a:latin typeface="Raleway Light" pitchFamily="2" charset="77"/>
              </a:rPr>
              <a:t>Trauma patient with haemorrhage in the Emergency Department Resuscitation Area.</a:t>
            </a:r>
          </a:p>
          <a:p>
            <a:pPr marL="285750" indent="-285750">
              <a:buFont typeface="Arial" panose="020B0604020202020204" pitchFamily="34" charset="0"/>
              <a:buChar char="•"/>
            </a:pPr>
            <a:r>
              <a:rPr lang="en-GB" sz="1200" dirty="0">
                <a:latin typeface="Raleway Light" pitchFamily="2" charset="77"/>
              </a:rPr>
              <a:t>Clinician trained in trauma management and leadership.</a:t>
            </a:r>
          </a:p>
          <a:p>
            <a:pPr marL="285750" indent="-285750">
              <a:buFont typeface="Arial" panose="020B0604020202020204" pitchFamily="34" charset="0"/>
              <a:buChar char="•"/>
            </a:pPr>
            <a:r>
              <a:rPr lang="en-GB" sz="1200" dirty="0">
                <a:latin typeface="Raleway Light" pitchFamily="2" charset="77"/>
              </a:rPr>
              <a:t>A trauma team present consisting of Senior Orthopaedic, Surgical and Airway trained support.</a:t>
            </a:r>
          </a:p>
          <a:p>
            <a:pPr marL="285750" indent="-285750">
              <a:buFont typeface="Arial" panose="020B0604020202020204" pitchFamily="34" charset="0"/>
              <a:buChar char="•"/>
            </a:pPr>
            <a:r>
              <a:rPr lang="en-GB" sz="1200" dirty="0">
                <a:latin typeface="Raleway Light" pitchFamily="2" charset="77"/>
              </a:rPr>
              <a:t>Consultant aware and able to provide immediate support if required</a:t>
            </a:r>
          </a:p>
          <a:p>
            <a:pPr marL="285750" indent="-285750">
              <a:buFont typeface="Arial" panose="020B0604020202020204" pitchFamily="34" charset="0"/>
              <a:buChar char="•"/>
            </a:pPr>
            <a:r>
              <a:rPr lang="en-GB" sz="1200" dirty="0">
                <a:latin typeface="Raleway Light" pitchFamily="2" charset="77"/>
              </a:rPr>
              <a:t>Blood bank and theatres available via a Major haemorrhage call if required.</a:t>
            </a:r>
          </a:p>
        </p:txBody>
      </p:sp>
      <p:grpSp>
        <p:nvGrpSpPr>
          <p:cNvPr id="20" name="Group 19"/>
          <p:cNvGrpSpPr/>
          <p:nvPr/>
        </p:nvGrpSpPr>
        <p:grpSpPr>
          <a:xfrm>
            <a:off x="0" y="4960240"/>
            <a:ext cx="4293096" cy="400110"/>
            <a:chOff x="-171400" y="3347864"/>
            <a:chExt cx="4293096" cy="369332"/>
          </a:xfrm>
        </p:grpSpPr>
        <p:sp>
          <p:nvSpPr>
            <p:cNvPr id="21" name="Pentagon 20"/>
            <p:cNvSpPr/>
            <p:nvPr/>
          </p:nvSpPr>
          <p:spPr>
            <a:xfrm>
              <a:off x="-171400" y="3347864"/>
              <a:ext cx="4293096" cy="360040"/>
            </a:xfrm>
            <a:prstGeom prst="homePlate">
              <a:avLst/>
            </a:prstGeom>
            <a:solidFill>
              <a:srgbClr val="FF9900"/>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Light" pitchFamily="2" charset="77"/>
              </a:endParaRPr>
            </a:p>
          </p:txBody>
        </p:sp>
        <p:sp>
          <p:nvSpPr>
            <p:cNvPr id="22" name="TextBox 21"/>
            <p:cNvSpPr txBox="1"/>
            <p:nvPr/>
          </p:nvSpPr>
          <p:spPr>
            <a:xfrm>
              <a:off x="0" y="3347864"/>
              <a:ext cx="3717032" cy="369332"/>
            </a:xfrm>
            <a:prstGeom prst="rect">
              <a:avLst/>
            </a:prstGeom>
            <a:noFill/>
          </p:spPr>
          <p:txBody>
            <a:bodyPr wrap="square" rtlCol="0">
              <a:spAutoFit/>
            </a:bodyPr>
            <a:lstStyle/>
            <a:p>
              <a:r>
                <a:rPr lang="en-GB" sz="2000" dirty="0">
                  <a:latin typeface="Raleway Light" pitchFamily="2" charset="77"/>
                </a:rPr>
                <a:t>Patient</a:t>
              </a:r>
            </a:p>
          </p:txBody>
        </p:sp>
      </p:grpSp>
      <p:sp>
        <p:nvSpPr>
          <p:cNvPr id="23" name="TextBox 22"/>
          <p:cNvSpPr txBox="1"/>
          <p:nvPr/>
        </p:nvSpPr>
        <p:spPr>
          <a:xfrm>
            <a:off x="188640" y="5457056"/>
            <a:ext cx="6480720" cy="3600986"/>
          </a:xfrm>
          <a:prstGeom prst="rect">
            <a:avLst/>
          </a:prstGeom>
          <a:noFill/>
        </p:spPr>
        <p:txBody>
          <a:bodyPr wrap="square" rtlCol="0">
            <a:spAutoFit/>
          </a:bodyPr>
          <a:lstStyle/>
          <a:p>
            <a:r>
              <a:rPr lang="en-GB" sz="1200" dirty="0">
                <a:latin typeface="Raleway Light" pitchFamily="2" charset="77"/>
              </a:rPr>
              <a:t>Patients who have suffered a traumatic mechanism of injury may demonstrate haemorrhagic shock in a variety of signs and symptoms:</a:t>
            </a:r>
          </a:p>
          <a:p>
            <a:pPr marL="285750" indent="-285750">
              <a:buFont typeface="Arial" panose="020B0604020202020204" pitchFamily="34" charset="0"/>
              <a:buChar char="•"/>
            </a:pPr>
            <a:r>
              <a:rPr lang="en-GB" sz="1200" dirty="0">
                <a:latin typeface="Raleway Light" pitchFamily="2" charset="77"/>
              </a:rPr>
              <a:t>A mechanism consistent with serious injury</a:t>
            </a:r>
          </a:p>
          <a:p>
            <a:pPr marL="285750" indent="-285750">
              <a:buFont typeface="Arial" panose="020B0604020202020204" pitchFamily="34" charset="0"/>
              <a:buChar char="•"/>
            </a:pPr>
            <a:r>
              <a:rPr lang="en-GB" sz="1200" dirty="0">
                <a:latin typeface="Raleway Light" pitchFamily="2" charset="77"/>
              </a:rPr>
              <a:t>Injuries on examination compatible with major bleeding</a:t>
            </a:r>
          </a:p>
          <a:p>
            <a:pPr marL="285750" indent="-285750">
              <a:buFont typeface="Arial" panose="020B0604020202020204" pitchFamily="34" charset="0"/>
              <a:buChar char="•"/>
            </a:pPr>
            <a:r>
              <a:rPr lang="en-GB" sz="1200" dirty="0">
                <a:latin typeface="Raleway Light" pitchFamily="2" charset="77"/>
              </a:rPr>
              <a:t>Physiology evolving in an appropriate timescale</a:t>
            </a:r>
          </a:p>
          <a:p>
            <a:pPr marL="285750" indent="-285750">
              <a:buFont typeface="Arial" panose="020B0604020202020204" pitchFamily="34" charset="0"/>
              <a:buChar char="•"/>
            </a:pPr>
            <a:r>
              <a:rPr lang="en-GB" sz="1200" dirty="0">
                <a:latin typeface="Raleway Light" pitchFamily="2" charset="77"/>
              </a:rPr>
              <a:t>Hypotension or an </a:t>
            </a:r>
            <a:r>
              <a:rPr lang="en-GB" sz="1200" dirty="0" err="1">
                <a:latin typeface="Raleway Light" pitchFamily="2" charset="77"/>
              </a:rPr>
              <a:t>unrecordable</a:t>
            </a:r>
            <a:r>
              <a:rPr lang="en-GB" sz="1200" dirty="0">
                <a:latin typeface="Raleway Light" pitchFamily="2" charset="77"/>
              </a:rPr>
              <a:t> BP or high readings with extremely narrowed pulse pressures</a:t>
            </a:r>
          </a:p>
          <a:p>
            <a:pPr marL="285750" indent="-285750">
              <a:buFont typeface="Arial" panose="020B0604020202020204" pitchFamily="34" charset="0"/>
              <a:buChar char="•"/>
            </a:pPr>
            <a:r>
              <a:rPr lang="en-GB" sz="1200" dirty="0">
                <a:latin typeface="Raleway Light" pitchFamily="2" charset="77"/>
              </a:rPr>
              <a:t>Pallor, sweating, cold peripheries, poor SpO2 waveform</a:t>
            </a:r>
          </a:p>
          <a:p>
            <a:pPr marL="285750" indent="-285750">
              <a:buFont typeface="Arial" panose="020B0604020202020204" pitchFamily="34" charset="0"/>
              <a:buChar char="•"/>
            </a:pPr>
            <a:r>
              <a:rPr lang="en-GB" sz="1200" dirty="0">
                <a:latin typeface="Raleway Light" pitchFamily="2" charset="77"/>
              </a:rPr>
              <a:t>Absence of peripheral venous filling (difficulty to </a:t>
            </a:r>
            <a:r>
              <a:rPr lang="en-GB" sz="1200" dirty="0" err="1">
                <a:latin typeface="Raleway Light" pitchFamily="2" charset="77"/>
              </a:rPr>
              <a:t>cannulate</a:t>
            </a:r>
            <a:r>
              <a:rPr lang="en-GB" sz="1200" dirty="0">
                <a:latin typeface="Raleway Light" pitchFamily="2" charset="77"/>
              </a:rPr>
              <a:t>)</a:t>
            </a:r>
          </a:p>
          <a:p>
            <a:pPr marL="285750" indent="-285750">
              <a:buFont typeface="Arial" panose="020B0604020202020204" pitchFamily="34" charset="0"/>
              <a:buChar char="•"/>
            </a:pPr>
            <a:r>
              <a:rPr lang="en-GB" sz="1200" dirty="0">
                <a:latin typeface="Raleway Light" pitchFamily="2" charset="77"/>
              </a:rPr>
              <a:t>Air hunger</a:t>
            </a:r>
          </a:p>
          <a:p>
            <a:pPr marL="285750" indent="-285750">
              <a:buFont typeface="Arial" panose="020B0604020202020204" pitchFamily="34" charset="0"/>
              <a:buChar char="•"/>
            </a:pPr>
            <a:r>
              <a:rPr lang="en-GB" sz="1200" dirty="0">
                <a:latin typeface="Raleway Light" pitchFamily="2" charset="77"/>
              </a:rPr>
              <a:t>Abnormal cerebration – agitation, confusion, apathy or unconsciousness</a:t>
            </a:r>
          </a:p>
          <a:p>
            <a:pPr marL="285750" indent="-285750">
              <a:buFont typeface="Arial" panose="020B0604020202020204" pitchFamily="34" charset="0"/>
              <a:buChar char="•"/>
            </a:pPr>
            <a:r>
              <a:rPr lang="en-GB" sz="1200" dirty="0">
                <a:latin typeface="Raleway Light" pitchFamily="2" charset="77"/>
              </a:rPr>
              <a:t>Low or falling ETCO2</a:t>
            </a:r>
          </a:p>
          <a:p>
            <a:pPr marL="285750" indent="-285750">
              <a:buFont typeface="Arial" panose="020B0604020202020204" pitchFamily="34" charset="0"/>
              <a:buChar char="•"/>
            </a:pPr>
            <a:r>
              <a:rPr lang="en-GB" sz="1200" dirty="0">
                <a:latin typeface="Raleway Light" pitchFamily="2" charset="77"/>
              </a:rPr>
              <a:t>The heart rate may be high, low or normal</a:t>
            </a:r>
          </a:p>
          <a:p>
            <a:endParaRPr lang="en-GB" sz="1200" dirty="0">
              <a:latin typeface="Raleway Light" pitchFamily="2" charset="77"/>
            </a:endParaRPr>
          </a:p>
          <a:p>
            <a:r>
              <a:rPr lang="en-GB" sz="1200" dirty="0">
                <a:latin typeface="Raleway Light" pitchFamily="2" charset="77"/>
              </a:rPr>
              <a:t>Obstructive causes of shock should be excluded </a:t>
            </a:r>
          </a:p>
          <a:p>
            <a:endParaRPr lang="en-GB" sz="1200" dirty="0">
              <a:latin typeface="Raleway Light" pitchFamily="2" charset="77"/>
            </a:endParaRPr>
          </a:p>
          <a:p>
            <a:r>
              <a:rPr lang="en-GB" sz="1200" dirty="0">
                <a:latin typeface="Raleway Light" pitchFamily="2" charset="77"/>
              </a:rPr>
              <a:t>Where haemorrhage is suspected or confirmed and the SBP &lt;90mmHG at any time and doesn’t respond to fluid then in accordance with the local trust policies  Major haemorrhage activation calls should be placed at the earliest opportunity. </a:t>
            </a:r>
          </a:p>
        </p:txBody>
      </p:sp>
      <p:sp>
        <p:nvSpPr>
          <p:cNvPr id="5" name="TextBox 4"/>
          <p:cNvSpPr txBox="1"/>
          <p:nvPr/>
        </p:nvSpPr>
        <p:spPr>
          <a:xfrm>
            <a:off x="188640" y="2091844"/>
            <a:ext cx="6480720" cy="1015663"/>
          </a:xfrm>
          <a:prstGeom prst="rect">
            <a:avLst/>
          </a:prstGeom>
          <a:noFill/>
          <a:ln w="31750">
            <a:solidFill>
              <a:schemeClr val="tx1"/>
            </a:solidFill>
          </a:ln>
        </p:spPr>
        <p:txBody>
          <a:bodyPr wrap="square" rtlCol="0">
            <a:spAutoFit/>
          </a:bodyPr>
          <a:lstStyle/>
          <a:p>
            <a:pPr algn="just"/>
            <a:r>
              <a:rPr lang="en-GB" sz="1200" dirty="0">
                <a:latin typeface="Raleway Light" pitchFamily="2" charset="77"/>
              </a:rPr>
              <a:t>This Guidance is intended to provide “one safe way” of approaching Haemorrhage control in trauma patients. It is not an algorithm and is intended to support the practice of a clinician with sufficient knowledge and experience to understand when it is not applicable to the patient they are managing and when to seek additional support from a more experienced trauma specialist. It is </a:t>
            </a:r>
            <a:r>
              <a:rPr lang="en-GB" sz="1200" u="sng" dirty="0">
                <a:latin typeface="Raleway Light" pitchFamily="2" charset="77"/>
              </a:rPr>
              <a:t>not </a:t>
            </a:r>
            <a:r>
              <a:rPr lang="en-GB" sz="1200" dirty="0">
                <a:latin typeface="Raleway Light" pitchFamily="2" charset="77"/>
              </a:rPr>
              <a:t>for use in paediatric patients.</a:t>
            </a:r>
          </a:p>
        </p:txBody>
      </p:sp>
      <p:sp>
        <p:nvSpPr>
          <p:cNvPr id="10" name="TextBox 9"/>
          <p:cNvSpPr txBox="1"/>
          <p:nvPr/>
        </p:nvSpPr>
        <p:spPr>
          <a:xfrm>
            <a:off x="309904" y="9273480"/>
            <a:ext cx="6238192" cy="276999"/>
          </a:xfrm>
          <a:prstGeom prst="rect">
            <a:avLst/>
          </a:prstGeom>
          <a:noFill/>
          <a:ln w="31750">
            <a:solidFill>
              <a:schemeClr val="tx1"/>
            </a:solidFill>
          </a:ln>
        </p:spPr>
        <p:txBody>
          <a:bodyPr wrap="square" rtlCol="0">
            <a:spAutoFit/>
          </a:bodyPr>
          <a:lstStyle/>
          <a:p>
            <a:r>
              <a:rPr lang="en-GB" sz="1200" dirty="0">
                <a:latin typeface="Raleway Light" pitchFamily="2" charset="77"/>
              </a:rPr>
              <a:t>This TIGER is based on LAA Haemorrhage and vascular access SOP</a:t>
            </a:r>
          </a:p>
        </p:txBody>
      </p:sp>
      <p:sp>
        <p:nvSpPr>
          <p:cNvPr id="3" name="TextBox 2">
            <a:extLst>
              <a:ext uri="{FF2B5EF4-FFF2-40B4-BE49-F238E27FC236}">
                <a16:creationId xmlns:a16="http://schemas.microsoft.com/office/drawing/2014/main" id="{2C6B1F49-5988-2131-CA03-833580ACE2C6}"/>
              </a:ext>
            </a:extLst>
          </p:cNvPr>
          <p:cNvSpPr txBox="1"/>
          <p:nvPr/>
        </p:nvSpPr>
        <p:spPr>
          <a:xfrm>
            <a:off x="692696" y="419015"/>
            <a:ext cx="1584176" cy="400110"/>
          </a:xfrm>
          <a:prstGeom prst="rect">
            <a:avLst/>
          </a:prstGeom>
          <a:noFill/>
        </p:spPr>
        <p:txBody>
          <a:bodyPr wrap="square" rtlCol="0">
            <a:spAutoFit/>
          </a:bodyPr>
          <a:lstStyle/>
          <a:p>
            <a:r>
              <a:rPr lang="en-US" sz="1000" dirty="0">
                <a:highlight>
                  <a:srgbClr val="FFFF00"/>
                </a:highlight>
                <a:latin typeface="Raleway" pitchFamily="2" charset="77"/>
              </a:rPr>
              <a:t>Version: 1.0</a:t>
            </a:r>
          </a:p>
          <a:p>
            <a:r>
              <a:rPr lang="en-US" sz="1000" dirty="0">
                <a:highlight>
                  <a:srgbClr val="FFFF00"/>
                </a:highlight>
                <a:latin typeface="Raleway" pitchFamily="2" charset="77"/>
              </a:rPr>
              <a:t>Review date: 05/25</a:t>
            </a:r>
          </a:p>
        </p:txBody>
      </p:sp>
    </p:spTree>
    <p:extLst>
      <p:ext uri="{BB962C8B-B14F-4D97-AF65-F5344CB8AC3E}">
        <p14:creationId xmlns:p14="http://schemas.microsoft.com/office/powerpoint/2010/main" val="1071097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09E2BD4-C393-DF92-EEFC-6CCC0C6C48CF}"/>
              </a:ext>
            </a:extLst>
          </p:cNvPr>
          <p:cNvGrpSpPr/>
          <p:nvPr/>
        </p:nvGrpSpPr>
        <p:grpSpPr>
          <a:xfrm>
            <a:off x="260648" y="984280"/>
            <a:ext cx="6272239" cy="8793256"/>
            <a:chOff x="273918" y="6681191"/>
            <a:chExt cx="6264696" cy="7355888"/>
          </a:xfrm>
        </p:grpSpPr>
        <p:pic>
          <p:nvPicPr>
            <p:cNvPr id="10" name="Picture 3">
              <a:extLst>
                <a:ext uri="{FF2B5EF4-FFF2-40B4-BE49-F238E27FC236}">
                  <a16:creationId xmlns:a16="http://schemas.microsoft.com/office/drawing/2014/main" id="{001496D3-3CA2-BF05-16CE-40F4BBAAD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87" y="6681191"/>
              <a:ext cx="6201569" cy="73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398296BC-F4B6-57B2-C6B5-EDBCB1C68743}"/>
                </a:ext>
              </a:extLst>
            </p:cNvPr>
            <p:cNvSpPr txBox="1"/>
            <p:nvPr/>
          </p:nvSpPr>
          <p:spPr>
            <a:xfrm>
              <a:off x="273918" y="6728154"/>
              <a:ext cx="6264696" cy="6719879"/>
            </a:xfrm>
            <a:prstGeom prst="rect">
              <a:avLst/>
            </a:prstGeom>
            <a:noFill/>
          </p:spPr>
          <p:txBody>
            <a:bodyPr wrap="square" rtlCol="0">
              <a:spAutoFit/>
            </a:bodyPr>
            <a:lstStyle/>
            <a:p>
              <a:r>
                <a:rPr lang="en-GB" sz="1200" b="1" u="sng" dirty="0">
                  <a:latin typeface="Raleway Light" pitchFamily="2" charset="77"/>
                </a:rPr>
                <a:t>Background</a:t>
              </a:r>
            </a:p>
            <a:p>
              <a:pPr marL="171450" indent="-171450" algn="just">
                <a:buFont typeface="Arial" panose="020B0604020202020204" pitchFamily="34" charset="0"/>
                <a:buChar char="•"/>
              </a:pPr>
              <a:r>
                <a:rPr lang="en-GB" sz="1200" dirty="0">
                  <a:latin typeface="Raleway Light" pitchFamily="2" charset="77"/>
                </a:rPr>
                <a:t>Tourniquets should be used only as a last resort after stepwise haemorrhage control, apart from a complete traumatic amputation where a tourniquet should be applied.</a:t>
              </a:r>
            </a:p>
            <a:p>
              <a:pPr marL="171450" indent="-171450" algn="just">
                <a:buFont typeface="Arial" panose="020B0604020202020204" pitchFamily="34" charset="0"/>
                <a:buChar char="•"/>
              </a:pPr>
              <a:r>
                <a:rPr lang="en-GB" sz="1200" dirty="0">
                  <a:latin typeface="Raleway Light" pitchFamily="2" charset="77"/>
                </a:rPr>
                <a:t>Correct application is vital as incorrectly applied tourniquets can cause increased bleeding</a:t>
              </a:r>
            </a:p>
            <a:p>
              <a:pPr marL="171450" indent="-171450" algn="just">
                <a:buFont typeface="Arial" panose="020B0604020202020204" pitchFamily="34" charset="0"/>
                <a:buChar char="•"/>
              </a:pPr>
              <a:r>
                <a:rPr lang="en-GB" sz="1200" dirty="0">
                  <a:latin typeface="Raleway Light" pitchFamily="2" charset="77"/>
                </a:rPr>
                <a:t>Tourniquets can be applied over two bones</a:t>
              </a:r>
            </a:p>
            <a:p>
              <a:pPr algn="just"/>
              <a:endParaRPr lang="en-GB" sz="1200" dirty="0">
                <a:latin typeface="Raleway Light" pitchFamily="2" charset="77"/>
              </a:endParaRPr>
            </a:p>
            <a:p>
              <a:pPr algn="just"/>
              <a:r>
                <a:rPr lang="en-GB" sz="1200" b="1" u="sng" dirty="0">
                  <a:latin typeface="Raleway Light" pitchFamily="2" charset="77"/>
                </a:rPr>
                <a:t>Indication</a:t>
              </a:r>
            </a:p>
            <a:p>
              <a:pPr marL="171450" indent="-171450" algn="just">
                <a:buFont typeface="Arial" panose="020B0604020202020204" pitchFamily="34" charset="0"/>
                <a:buChar char="•"/>
              </a:pPr>
              <a:r>
                <a:rPr lang="en-GB" sz="1200" dirty="0">
                  <a:latin typeface="Raleway Light" pitchFamily="2" charset="77"/>
                </a:rPr>
                <a:t>Life threatening extremity haemorrhage that is not controlled by direct pressure and a haemostatic dressing</a:t>
              </a:r>
            </a:p>
            <a:p>
              <a:endParaRPr lang="en-GB" sz="1200" dirty="0">
                <a:latin typeface="Raleway Light" pitchFamily="2" charset="77"/>
              </a:endParaRPr>
            </a:p>
            <a:p>
              <a:r>
                <a:rPr lang="en-GB" sz="1200" b="1" u="sng" dirty="0">
                  <a:latin typeface="Raleway Light" pitchFamily="2" charset="77"/>
                </a:rPr>
                <a:t>Mechanism</a:t>
              </a:r>
            </a:p>
            <a:p>
              <a:pPr marL="171450" indent="-171450">
                <a:buFont typeface="Arial" panose="020B0604020202020204" pitchFamily="34" charset="0"/>
                <a:buChar char="•"/>
              </a:pPr>
              <a:r>
                <a:rPr lang="en-GB" sz="1200" dirty="0">
                  <a:latin typeface="Raleway Light" pitchFamily="2" charset="77"/>
                </a:rPr>
                <a:t>Once correctly applied they will occlude arterial blood flow from the application of external compression</a:t>
              </a:r>
            </a:p>
            <a:p>
              <a:endParaRPr lang="en-GB" sz="1200" dirty="0">
                <a:latin typeface="Raleway Light" pitchFamily="2" charset="77"/>
              </a:endParaRPr>
            </a:p>
            <a:p>
              <a:r>
                <a:rPr lang="en-GB" sz="1200" b="1" u="sng" dirty="0">
                  <a:latin typeface="Raleway Light" pitchFamily="2" charset="77"/>
                </a:rPr>
                <a:t>How to place</a:t>
              </a:r>
            </a:p>
            <a:p>
              <a:pPr marL="228600" indent="-228600">
                <a:buFont typeface="+mj-lt"/>
                <a:buAutoNum type="arabicPeriod"/>
              </a:pPr>
              <a:r>
                <a:rPr lang="en-GB" sz="1200" dirty="0">
                  <a:latin typeface="Raleway Light" pitchFamily="2" charset="77"/>
                </a:rPr>
                <a:t>You should be familiar with the equipment prior to use</a:t>
              </a:r>
            </a:p>
            <a:p>
              <a:pPr marL="228600" indent="-228600">
                <a:buFont typeface="+mj-lt"/>
                <a:buAutoNum type="arabicPeriod"/>
              </a:pPr>
              <a:r>
                <a:rPr lang="en-GB" sz="1200" dirty="0">
                  <a:latin typeface="Raleway Light" pitchFamily="2" charset="77"/>
                </a:rPr>
                <a:t>Apply directly to the skin to prevent it slipping</a:t>
              </a:r>
            </a:p>
            <a:p>
              <a:pPr marL="228600" indent="-228600">
                <a:buFont typeface="+mj-lt"/>
                <a:buAutoNum type="arabicPeriod"/>
              </a:pPr>
              <a:r>
                <a:rPr lang="en-GB" sz="1200" dirty="0">
                  <a:latin typeface="Raleway Light" pitchFamily="2" charset="77"/>
                </a:rPr>
                <a:t>Apply proximal to the wound (try to aim for at least 5cm space) but apply as distal as possible on the limb (to increase the maximum amount of salvageable tissue)</a:t>
              </a:r>
            </a:p>
            <a:p>
              <a:pPr marL="228600" indent="-228600">
                <a:buFont typeface="+mj-lt"/>
                <a:buAutoNum type="arabicPeriod"/>
              </a:pPr>
              <a:r>
                <a:rPr lang="en-GB" sz="1200" dirty="0">
                  <a:latin typeface="Raleway Light" pitchFamily="2" charset="77"/>
                </a:rPr>
                <a:t>Apply the tourniquet tightly by tightening the windlass mechanism after securing the Velcro strap. The effectiveness of the tourniquet will be determined by the cessation of external haemorrhage and not by the presence/absence of a distal pulse.</a:t>
              </a:r>
            </a:p>
            <a:p>
              <a:pPr marL="228600" indent="-228600">
                <a:buFont typeface="+mj-lt"/>
                <a:buAutoNum type="arabicPeriod"/>
              </a:pPr>
              <a:r>
                <a:rPr lang="en-GB" sz="1200" dirty="0">
                  <a:latin typeface="Raleway Light" pitchFamily="2" charset="77"/>
                </a:rPr>
                <a:t>A second tourniquet may be required (proximal to the first) if on-going bleeding.</a:t>
              </a:r>
            </a:p>
            <a:p>
              <a:pPr marL="228600" indent="-228600">
                <a:buFont typeface="+mj-lt"/>
                <a:buAutoNum type="arabicPeriod"/>
              </a:pPr>
              <a:r>
                <a:rPr lang="en-GB" sz="1200" dirty="0">
                  <a:latin typeface="Raleway Light" pitchFamily="2" charset="77"/>
                </a:rPr>
                <a:t>Record the time that the tourniquet is applied – on the device and ensure handed over to the surgical or transfer team/recorded in the notes</a:t>
              </a:r>
            </a:p>
            <a:p>
              <a:pPr marL="228600" indent="-228600">
                <a:buFont typeface="+mj-lt"/>
                <a:buAutoNum type="arabicPeriod"/>
              </a:pPr>
              <a:r>
                <a:rPr lang="en-GB" sz="1200" dirty="0">
                  <a:latin typeface="Raleway Light" pitchFamily="2" charset="77"/>
                </a:rPr>
                <a:t>Once applied care should be expedited to definitive treatment/cessation of bleeding via transfer or theatre</a:t>
              </a:r>
            </a:p>
            <a:p>
              <a:pPr marL="228600" indent="-228600">
                <a:buFont typeface="+mj-lt"/>
                <a:buAutoNum type="arabicPeriod"/>
              </a:pPr>
              <a:r>
                <a:rPr lang="en-GB" sz="1200" dirty="0">
                  <a:latin typeface="Raleway Light" pitchFamily="2" charset="77"/>
                </a:rPr>
                <a:t>Ensure sufficient analgesia/sedation</a:t>
              </a:r>
            </a:p>
            <a:p>
              <a:endParaRPr lang="en-GB" sz="1200" dirty="0">
                <a:latin typeface="Raleway Light" pitchFamily="2" charset="77"/>
              </a:endParaRPr>
            </a:p>
            <a:p>
              <a:r>
                <a:rPr lang="en-GB" sz="1200" b="1" u="sng" dirty="0">
                  <a:latin typeface="Raleway Light" pitchFamily="2" charset="77"/>
                </a:rPr>
                <a:t>Removal</a:t>
              </a:r>
            </a:p>
            <a:p>
              <a:pPr marL="171450" indent="-171450">
                <a:buFont typeface="Arial" panose="020B0604020202020204" pitchFamily="34" charset="0"/>
                <a:buChar char="•"/>
              </a:pPr>
              <a:r>
                <a:rPr lang="en-GB" sz="1200" dirty="0">
                  <a:latin typeface="Raleway Light" pitchFamily="2" charset="77"/>
                </a:rPr>
                <a:t>After application of a tourniquet the patient should received definitive care to facilitate removal of the tourniquet by 120 minutes</a:t>
              </a:r>
            </a:p>
            <a:p>
              <a:pPr marL="171450" indent="-171450">
                <a:buFont typeface="Arial" panose="020B0604020202020204" pitchFamily="34" charset="0"/>
                <a:buChar char="•"/>
              </a:pPr>
              <a:r>
                <a:rPr lang="en-GB" sz="1200" dirty="0">
                  <a:latin typeface="Raleway Light" pitchFamily="2" charset="77"/>
                </a:rPr>
                <a:t>Prolonged tourniquet application has an associated risk of local and systemic reperfusion effects, rhabdomyolysis, compartment syndrome and hyperkalaemia</a:t>
              </a:r>
            </a:p>
            <a:p>
              <a:pPr marL="171450" indent="-171450">
                <a:buFont typeface="Arial" panose="020B0604020202020204" pitchFamily="34" charset="0"/>
                <a:buChar char="•"/>
              </a:pPr>
              <a:r>
                <a:rPr lang="en-GB" sz="1200" dirty="0">
                  <a:latin typeface="Raleway Light" pitchFamily="2" charset="77"/>
                </a:rPr>
                <a:t>Ischaemic tourniquet time should be less than 120 minutes after application </a:t>
              </a:r>
            </a:p>
            <a:p>
              <a:endParaRPr lang="en-GB" sz="1200" dirty="0">
                <a:latin typeface="Raleway Light" pitchFamily="2" charset="77"/>
              </a:endParaRPr>
            </a:p>
            <a:p>
              <a:r>
                <a:rPr lang="en-GB" sz="1200" b="1" u="sng" dirty="0">
                  <a:latin typeface="Raleway Light" pitchFamily="2" charset="77"/>
                </a:rPr>
                <a:t>Risks</a:t>
              </a:r>
            </a:p>
            <a:p>
              <a:pPr marL="171450" indent="-171450">
                <a:buFont typeface="Arial" panose="020B0604020202020204" pitchFamily="34" charset="0"/>
                <a:buChar char="•"/>
              </a:pPr>
              <a:r>
                <a:rPr lang="en-GB" sz="1200" dirty="0">
                  <a:latin typeface="Raleway Light" pitchFamily="2" charset="77"/>
                </a:rPr>
                <a:t>If incorrectly applied tourniquets may cause increased bleeding distally via occlusion of venous outflow but inadequate arterial occlusion</a:t>
              </a:r>
            </a:p>
            <a:p>
              <a:pPr marL="171450" indent="-171450">
                <a:buFont typeface="Arial" panose="020B0604020202020204" pitchFamily="34" charset="0"/>
                <a:buChar char="•"/>
              </a:pPr>
              <a:r>
                <a:rPr lang="en-GB" sz="1200" dirty="0">
                  <a:latin typeface="Raleway Light" pitchFamily="2" charset="77"/>
                </a:rPr>
                <a:t>Prolonged application more than 120 minutes is associated to significant complications</a:t>
              </a:r>
            </a:p>
            <a:p>
              <a:pPr marL="171450" indent="-171450">
                <a:buFont typeface="Arial" panose="020B0604020202020204" pitchFamily="34" charset="0"/>
                <a:buChar char="•"/>
              </a:pPr>
              <a:r>
                <a:rPr lang="en-GB" sz="1200" dirty="0">
                  <a:latin typeface="Raleway Light" pitchFamily="2" charset="77"/>
                </a:rPr>
                <a:t>Applied too proximal may reduce salvageable tissue</a:t>
              </a:r>
            </a:p>
            <a:p>
              <a:pPr marL="171450" indent="-171450">
                <a:buFont typeface="Arial" panose="020B0604020202020204" pitchFamily="34" charset="0"/>
                <a:buChar char="•"/>
              </a:pPr>
              <a:r>
                <a:rPr lang="en-GB" sz="1200" dirty="0">
                  <a:latin typeface="Raleway Light" pitchFamily="2" charset="77"/>
                </a:rPr>
                <a:t>Significant pain</a:t>
              </a:r>
            </a:p>
          </p:txBody>
        </p:sp>
      </p:grpSp>
      <p:sp>
        <p:nvSpPr>
          <p:cNvPr id="3" name="AutoShape 2" descr="Simulaid Kendrick Traction Splint Trainer - Model PP00031"/>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Raleway Light" pitchFamily="2" charset="77"/>
            </a:endParaRPr>
          </a:p>
        </p:txBody>
      </p:sp>
      <p:grpSp>
        <p:nvGrpSpPr>
          <p:cNvPr id="12" name="Group 11">
            <a:extLst>
              <a:ext uri="{FF2B5EF4-FFF2-40B4-BE49-F238E27FC236}">
                <a16:creationId xmlns:a16="http://schemas.microsoft.com/office/drawing/2014/main" id="{1A6A8990-145C-BBFF-7BAB-C5A9B4956853}"/>
              </a:ext>
            </a:extLst>
          </p:cNvPr>
          <p:cNvGrpSpPr/>
          <p:nvPr/>
        </p:nvGrpSpPr>
        <p:grpSpPr>
          <a:xfrm>
            <a:off x="378472" y="220314"/>
            <a:ext cx="6154415" cy="676465"/>
            <a:chOff x="604644" y="-299340"/>
            <a:chExt cx="6154415" cy="1693792"/>
          </a:xfrm>
        </p:grpSpPr>
        <p:sp>
          <p:nvSpPr>
            <p:cNvPr id="13" name="Rectangle 12">
              <a:extLst>
                <a:ext uri="{FF2B5EF4-FFF2-40B4-BE49-F238E27FC236}">
                  <a16:creationId xmlns:a16="http://schemas.microsoft.com/office/drawing/2014/main" id="{02F5DFEF-C8B2-E5BC-0CC3-B0D8CD0B57FC}"/>
                </a:ext>
              </a:extLst>
            </p:cNvPr>
            <p:cNvSpPr/>
            <p:nvPr/>
          </p:nvSpPr>
          <p:spPr>
            <a:xfrm>
              <a:off x="636717" y="-187484"/>
              <a:ext cx="6122342" cy="158193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Light" pitchFamily="2" charset="77"/>
              </a:endParaRPr>
            </a:p>
          </p:txBody>
        </p:sp>
        <p:sp>
          <p:nvSpPr>
            <p:cNvPr id="14" name="Title 1">
              <a:extLst>
                <a:ext uri="{FF2B5EF4-FFF2-40B4-BE49-F238E27FC236}">
                  <a16:creationId xmlns:a16="http://schemas.microsoft.com/office/drawing/2014/main" id="{952C6471-C5C6-F9D8-9E1E-A7A177A9177A}"/>
                </a:ext>
              </a:extLst>
            </p:cNvPr>
            <p:cNvSpPr txBox="1">
              <a:spLocks/>
            </p:cNvSpPr>
            <p:nvPr/>
          </p:nvSpPr>
          <p:spPr>
            <a:xfrm>
              <a:off x="604644" y="-299340"/>
              <a:ext cx="6122342" cy="1693792"/>
            </a:xfrm>
            <a:prstGeom prst="rect">
              <a:avLst/>
            </a:prstGeom>
            <a:ln w="76200">
              <a:solidFill>
                <a:schemeClr val="tx1"/>
              </a:solidFill>
            </a:ln>
          </p:spPr>
          <p:txBody>
            <a:bodyPr vert="horz" lIns="91440" tIns="45720" rIns="91440" bIns="45720" rtlCol="0"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100" dirty="0">
                <a:latin typeface="Raleway Light" pitchFamily="2" charset="77"/>
              </a:endParaRPr>
            </a:p>
          </p:txBody>
        </p:sp>
      </p:grpSp>
      <p:sp>
        <p:nvSpPr>
          <p:cNvPr id="15" name="TextBox 14">
            <a:extLst>
              <a:ext uri="{FF2B5EF4-FFF2-40B4-BE49-F238E27FC236}">
                <a16:creationId xmlns:a16="http://schemas.microsoft.com/office/drawing/2014/main" id="{41497404-575A-B27F-6EC6-36061DF8F063}"/>
              </a:ext>
            </a:extLst>
          </p:cNvPr>
          <p:cNvSpPr txBox="1"/>
          <p:nvPr/>
        </p:nvSpPr>
        <p:spPr>
          <a:xfrm>
            <a:off x="373775" y="354778"/>
            <a:ext cx="6122341" cy="707886"/>
          </a:xfrm>
          <a:prstGeom prst="rect">
            <a:avLst/>
          </a:prstGeom>
          <a:noFill/>
        </p:spPr>
        <p:txBody>
          <a:bodyPr wrap="square" rtlCol="0">
            <a:spAutoFit/>
          </a:bodyPr>
          <a:lstStyle/>
          <a:p>
            <a:pPr algn="ctr"/>
            <a:r>
              <a:rPr lang="en-US" sz="2000" dirty="0">
                <a:latin typeface="Raleway" pitchFamily="2" charset="77"/>
              </a:rPr>
              <a:t>Interventions: Torniquet</a:t>
            </a:r>
          </a:p>
          <a:p>
            <a:pPr algn="ctr"/>
            <a:endParaRPr lang="en-US" sz="2000" dirty="0">
              <a:latin typeface="Raleway" pitchFamily="2" charset="77"/>
            </a:endParaRPr>
          </a:p>
        </p:txBody>
      </p:sp>
    </p:spTree>
    <p:extLst>
      <p:ext uri="{BB962C8B-B14F-4D97-AF65-F5344CB8AC3E}">
        <p14:creationId xmlns:p14="http://schemas.microsoft.com/office/powerpoint/2010/main" val="351873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224BD25-18B8-E159-A18A-4BCF77C903C1}"/>
              </a:ext>
            </a:extLst>
          </p:cNvPr>
          <p:cNvSpPr txBox="1">
            <a:spLocks noGrp="1"/>
          </p:cNvSpPr>
          <p:nvPr>
            <p:ph idx="1"/>
          </p:nvPr>
        </p:nvSpPr>
        <p:spPr>
          <a:xfrm>
            <a:off x="342900" y="2311400"/>
            <a:ext cx="6172200" cy="6537325"/>
          </a:xfrm>
          <a:prstGeom prst="rect">
            <a:avLst/>
          </a:prstGeom>
          <a:noFill/>
        </p:spPr>
        <p:txBody>
          <a:bodyPr wrap="square" rtlCol="0">
            <a:spAutoFit/>
          </a:bodyPr>
          <a:lstStyle/>
          <a:p>
            <a:pPr marL="285750" indent="-285750">
              <a:buFont typeface="Arial" panose="020B0604020202020204" pitchFamily="34" charset="0"/>
              <a:buChar char="•"/>
            </a:pPr>
            <a:r>
              <a:rPr lang="en-GB" sz="1200" dirty="0"/>
              <a:t>Tranexamic acid</a:t>
            </a:r>
          </a:p>
          <a:p>
            <a:pPr marL="742950" lvl="1" indent="-285750">
              <a:buFont typeface="Arial" panose="020B0604020202020204" pitchFamily="34" charset="0"/>
              <a:buChar char="•"/>
            </a:pPr>
            <a:r>
              <a:rPr lang="en-GB" sz="1200" dirty="0"/>
              <a:t>Demonstrated to reduce the risk of death in a bleeding trauma patient in a time dependent fashion.</a:t>
            </a:r>
          </a:p>
          <a:p>
            <a:pPr marL="285750" indent="-285750">
              <a:buFont typeface="Arial" panose="020B0604020202020204" pitchFamily="34" charset="0"/>
              <a:buChar char="•"/>
            </a:pPr>
            <a:r>
              <a:rPr lang="en-GB" sz="1200" dirty="0"/>
              <a:t>Sedation/Analgesia</a:t>
            </a:r>
          </a:p>
          <a:p>
            <a:pPr marL="742950" lvl="1" indent="-285750">
              <a:buFont typeface="Arial" panose="020B0604020202020204" pitchFamily="34" charset="0"/>
              <a:buChar char="•"/>
            </a:pPr>
            <a:r>
              <a:rPr lang="en-GB" sz="1200" dirty="0"/>
              <a:t>Patient specific choices, should be provided be a trained individual to aid in haemorrhage control where appropriate</a:t>
            </a:r>
          </a:p>
          <a:p>
            <a:pPr marL="285750" indent="-285750">
              <a:buFont typeface="Arial" panose="020B0604020202020204" pitchFamily="34" charset="0"/>
              <a:buChar char="•"/>
            </a:pPr>
            <a:r>
              <a:rPr lang="en-GB" sz="1200" dirty="0"/>
              <a:t>Calcium Chloride</a:t>
            </a:r>
          </a:p>
          <a:p>
            <a:pPr marL="742950" lvl="1" indent="-285750">
              <a:buFont typeface="Arial" panose="020B0604020202020204" pitchFamily="34" charset="0"/>
              <a:buChar char="•"/>
            </a:pPr>
            <a:r>
              <a:rPr lang="en-GB" sz="1200" dirty="0"/>
              <a:t>Patients receiving blood transfusions should also receive calcium as part of their local trust policy. Calcium is essential for both cardiovascular homeostasis and haemostasis and is worsened by blood transfusion.</a:t>
            </a:r>
          </a:p>
          <a:p>
            <a:pPr marL="285750" indent="-285750">
              <a:buFont typeface="Arial" panose="020B0604020202020204" pitchFamily="34" charset="0"/>
              <a:buChar char="•"/>
            </a:pPr>
            <a:r>
              <a:rPr lang="en-GB" sz="1200" dirty="0"/>
              <a:t>Anticoagulant reversal</a:t>
            </a:r>
          </a:p>
          <a:p>
            <a:pPr marL="742950" lvl="1" indent="-285750">
              <a:buFont typeface="Arial" panose="020B0604020202020204" pitchFamily="34" charset="0"/>
              <a:buChar char="•"/>
            </a:pPr>
            <a:r>
              <a:rPr lang="en-GB" sz="1200" dirty="0"/>
              <a:t>Consideration of INR testing and anticoagulant reversal should be considered dependent on patient history and in accordance with local trust policy.</a:t>
            </a:r>
          </a:p>
          <a:p>
            <a:pPr marL="285750" indent="-285750">
              <a:buFont typeface="Arial" panose="020B0604020202020204" pitchFamily="34" charset="0"/>
              <a:buChar char="•"/>
            </a:pPr>
            <a:endParaRPr lang="en-GB" dirty="0"/>
          </a:p>
        </p:txBody>
      </p:sp>
      <p:grpSp>
        <p:nvGrpSpPr>
          <p:cNvPr id="9" name="Group 8">
            <a:extLst>
              <a:ext uri="{FF2B5EF4-FFF2-40B4-BE49-F238E27FC236}">
                <a16:creationId xmlns:a16="http://schemas.microsoft.com/office/drawing/2014/main" id="{809E2BD4-C393-DF92-EEFC-6CCC0C6C48CF}"/>
              </a:ext>
            </a:extLst>
          </p:cNvPr>
          <p:cNvGrpSpPr/>
          <p:nvPr/>
        </p:nvGrpSpPr>
        <p:grpSpPr>
          <a:xfrm>
            <a:off x="342900" y="986570"/>
            <a:ext cx="6127613" cy="8690371"/>
            <a:chOff x="303287" y="6681191"/>
            <a:chExt cx="6201569" cy="7355888"/>
          </a:xfrm>
        </p:grpSpPr>
        <p:pic>
          <p:nvPicPr>
            <p:cNvPr id="10" name="Picture 3">
              <a:extLst>
                <a:ext uri="{FF2B5EF4-FFF2-40B4-BE49-F238E27FC236}">
                  <a16:creationId xmlns:a16="http://schemas.microsoft.com/office/drawing/2014/main" id="{001496D3-3CA2-BF05-16CE-40F4BBAAD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87" y="6681191"/>
              <a:ext cx="6201569" cy="73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398296BC-F4B6-57B2-C6B5-EDBCB1C68743}"/>
                </a:ext>
              </a:extLst>
            </p:cNvPr>
            <p:cNvSpPr txBox="1"/>
            <p:nvPr/>
          </p:nvSpPr>
          <p:spPr>
            <a:xfrm>
              <a:off x="303287" y="6699935"/>
              <a:ext cx="6201569" cy="5548965"/>
            </a:xfrm>
            <a:prstGeom prst="rect">
              <a:avLst/>
            </a:prstGeom>
            <a:noFill/>
          </p:spPr>
          <p:txBody>
            <a:bodyPr wrap="square" rtlCol="0">
              <a:spAutoFit/>
            </a:bodyPr>
            <a:lstStyle/>
            <a:p>
              <a:r>
                <a:rPr lang="en-GB" sz="1200" b="1" u="sng" dirty="0">
                  <a:latin typeface="Raleway Light" pitchFamily="2" charset="77"/>
                </a:rPr>
                <a:t>Background</a:t>
              </a:r>
            </a:p>
            <a:p>
              <a:pPr marL="171450" indent="-171450" algn="just">
                <a:buFont typeface="Arial" panose="020B0604020202020204" pitchFamily="34" charset="0"/>
                <a:buChar char="•"/>
              </a:pPr>
              <a:r>
                <a:rPr lang="en-GB" sz="1200" dirty="0">
                  <a:latin typeface="Raleway Light" pitchFamily="2" charset="77"/>
                </a:rPr>
                <a:t>Celox is a brand of chitosan containing gauze. Chitosan is a haemostatic agent that promotes clot formation. </a:t>
              </a:r>
            </a:p>
            <a:p>
              <a:pPr marL="171450" indent="-171450" algn="just">
                <a:buFont typeface="Arial" panose="020B0604020202020204" pitchFamily="34" charset="0"/>
                <a:buChar char="•"/>
              </a:pPr>
              <a:r>
                <a:rPr lang="en-GB" sz="1200" dirty="0">
                  <a:latin typeface="Raleway Light" pitchFamily="2" charset="77"/>
                </a:rPr>
                <a:t>It is not toxic and does not cause an exothermic reaction. </a:t>
              </a:r>
            </a:p>
            <a:p>
              <a:pPr marL="171450" indent="-171450" algn="just">
                <a:buFont typeface="Arial" panose="020B0604020202020204" pitchFamily="34" charset="0"/>
                <a:buChar char="•"/>
              </a:pPr>
              <a:r>
                <a:rPr lang="en-GB" sz="1200" dirty="0">
                  <a:latin typeface="Raleway Light" pitchFamily="2" charset="77"/>
                </a:rPr>
                <a:t>It is derived from shellfish and allergy studies have shown no adverse reactions</a:t>
              </a:r>
            </a:p>
            <a:p>
              <a:pPr algn="just"/>
              <a:endParaRPr lang="en-GB" sz="1200" dirty="0">
                <a:latin typeface="Raleway Light" pitchFamily="2" charset="77"/>
              </a:endParaRPr>
            </a:p>
            <a:p>
              <a:pPr algn="just"/>
              <a:r>
                <a:rPr lang="en-GB" sz="1200" b="1" u="sng" dirty="0">
                  <a:latin typeface="Raleway Light" pitchFamily="2" charset="77"/>
                </a:rPr>
                <a:t>Indication</a:t>
              </a:r>
            </a:p>
            <a:p>
              <a:pPr marL="171450" indent="-171450" algn="just">
                <a:buFont typeface="Arial" panose="020B0604020202020204" pitchFamily="34" charset="0"/>
                <a:buChar char="•"/>
              </a:pPr>
              <a:r>
                <a:rPr lang="en-GB" sz="1200" dirty="0">
                  <a:latin typeface="Raleway Light" pitchFamily="2" charset="77"/>
                </a:rPr>
                <a:t>External use to control compressible life-threatening emergency bleeding where a simple dressing and pressure has not been successful</a:t>
              </a:r>
            </a:p>
            <a:p>
              <a:pPr marL="171450" indent="-171450" algn="just">
                <a:buFont typeface="Arial" panose="020B0604020202020204" pitchFamily="34" charset="0"/>
                <a:buChar char="•"/>
              </a:pPr>
              <a:r>
                <a:rPr lang="en-GB" sz="1200" dirty="0">
                  <a:latin typeface="Raleway Light" pitchFamily="2" charset="77"/>
                </a:rPr>
                <a:t>It should be used as a temporary haemorrhage control method whilst definitive control is being conducted/arranged.</a:t>
              </a:r>
            </a:p>
            <a:p>
              <a:pPr algn="just"/>
              <a:endParaRPr lang="en-GB" sz="1200" dirty="0">
                <a:latin typeface="Raleway Light" pitchFamily="2" charset="77"/>
              </a:endParaRPr>
            </a:p>
            <a:p>
              <a:r>
                <a:rPr lang="en-GB" sz="1200" b="1" u="sng" dirty="0">
                  <a:latin typeface="Raleway Light" pitchFamily="2" charset="77"/>
                </a:rPr>
                <a:t>Mechanism</a:t>
              </a:r>
            </a:p>
            <a:p>
              <a:pPr marL="171450" indent="-171450">
                <a:buFont typeface="Arial" panose="020B0604020202020204" pitchFamily="34" charset="0"/>
                <a:buChar char="•"/>
              </a:pPr>
              <a:r>
                <a:rPr lang="en-GB" sz="1200" dirty="0">
                  <a:latin typeface="Raleway Light" pitchFamily="2" charset="77"/>
                </a:rPr>
                <a:t>Chitosan is a haemostat agent that promotes clot formation.</a:t>
              </a:r>
            </a:p>
            <a:p>
              <a:endParaRPr lang="en-GB" sz="1200" dirty="0">
                <a:latin typeface="Raleway Light" pitchFamily="2" charset="77"/>
              </a:endParaRPr>
            </a:p>
            <a:p>
              <a:r>
                <a:rPr lang="en-GB" sz="1200" b="1" u="sng" dirty="0">
                  <a:latin typeface="Raleway Light" pitchFamily="2" charset="77"/>
                </a:rPr>
                <a:t>How to place</a:t>
              </a:r>
            </a:p>
            <a:p>
              <a:pPr marL="228600" indent="-228600">
                <a:buFont typeface="+mj-lt"/>
                <a:buAutoNum type="arabicPeriod"/>
              </a:pPr>
              <a:r>
                <a:rPr lang="en-GB" sz="1200" dirty="0">
                  <a:latin typeface="Raleway Light" pitchFamily="2" charset="77"/>
                </a:rPr>
                <a:t>Application of Celox gauze is a two person technique</a:t>
              </a:r>
            </a:p>
            <a:p>
              <a:pPr marL="228600" indent="-228600">
                <a:buFont typeface="+mj-lt"/>
                <a:buAutoNum type="arabicPeriod"/>
              </a:pPr>
              <a:r>
                <a:rPr lang="en-GB" sz="1200" dirty="0">
                  <a:latin typeface="Raleway Light" pitchFamily="2" charset="77"/>
                </a:rPr>
                <a:t>The first person should be applying pressure to the wound with a dressing</a:t>
              </a:r>
            </a:p>
            <a:p>
              <a:pPr marL="228600" indent="-228600">
                <a:buFont typeface="+mj-lt"/>
                <a:buAutoNum type="arabicPeriod"/>
              </a:pPr>
              <a:r>
                <a:rPr lang="en-GB" sz="1200" dirty="0">
                  <a:latin typeface="Raleway Light" pitchFamily="2" charset="77"/>
                </a:rPr>
                <a:t>The second person should unpack and unravel the Celox gauze – this should be inserted via packing the wound tightly. It should be applied aiming for point pressure to the bleeding area</a:t>
              </a:r>
            </a:p>
            <a:p>
              <a:pPr marL="228600" indent="-228600">
                <a:buFont typeface="+mj-lt"/>
                <a:buAutoNum type="arabicPeriod"/>
              </a:pPr>
              <a:r>
                <a:rPr lang="en-GB" sz="1200" dirty="0">
                  <a:latin typeface="Raleway Light" pitchFamily="2" charset="77"/>
                </a:rPr>
                <a:t>Following placement of Celox there should be pressure applied on top for at least three minutes</a:t>
              </a:r>
            </a:p>
            <a:p>
              <a:pPr marL="228600" indent="-228600">
                <a:buFont typeface="+mj-lt"/>
                <a:buAutoNum type="arabicPeriod"/>
              </a:pPr>
              <a:r>
                <a:rPr lang="en-GB" sz="1200" dirty="0">
                  <a:latin typeface="Raleway Light" pitchFamily="2" charset="77"/>
                </a:rPr>
                <a:t>Celox gauze is a temporary haemorrhage control method and thus definitive control should be planned and expedited</a:t>
              </a:r>
            </a:p>
            <a:p>
              <a:endParaRPr lang="en-GB" sz="1200" dirty="0">
                <a:latin typeface="Raleway Light" pitchFamily="2" charset="77"/>
              </a:endParaRPr>
            </a:p>
            <a:p>
              <a:r>
                <a:rPr lang="en-GB" sz="1200" b="1" u="sng" dirty="0">
                  <a:latin typeface="Raleway Light" pitchFamily="2" charset="77"/>
                </a:rPr>
                <a:t>Removal</a:t>
              </a:r>
            </a:p>
            <a:p>
              <a:pPr marL="171450" indent="-171450">
                <a:buFont typeface="Arial" panose="020B0604020202020204" pitchFamily="34" charset="0"/>
                <a:buChar char="•"/>
              </a:pPr>
              <a:r>
                <a:rPr lang="en-GB" sz="1200" dirty="0">
                  <a:latin typeface="Raleway Light" pitchFamily="2" charset="77"/>
                </a:rPr>
                <a:t>Should only be removed when definitive haemorrhage control is about to be obtained</a:t>
              </a:r>
            </a:p>
            <a:p>
              <a:pPr marL="171450" indent="-171450">
                <a:buFont typeface="Arial" panose="020B0604020202020204" pitchFamily="34" charset="0"/>
                <a:buChar char="•"/>
              </a:pPr>
              <a:r>
                <a:rPr lang="en-GB" sz="1200" dirty="0">
                  <a:latin typeface="Raleway Light" pitchFamily="2" charset="77"/>
                </a:rPr>
                <a:t>The wound should be irrigated</a:t>
              </a:r>
            </a:p>
            <a:p>
              <a:endParaRPr lang="en-GB" sz="1200" dirty="0">
                <a:latin typeface="Raleway Light" pitchFamily="2" charset="77"/>
              </a:endParaRPr>
            </a:p>
            <a:p>
              <a:r>
                <a:rPr lang="en-GB" sz="1200" b="1" u="sng" dirty="0">
                  <a:latin typeface="Raleway Light" pitchFamily="2" charset="77"/>
                </a:rPr>
                <a:t>Risks</a:t>
              </a:r>
            </a:p>
            <a:p>
              <a:pPr marL="171450" indent="-171450">
                <a:buFont typeface="Arial" panose="020B0604020202020204" pitchFamily="34" charset="0"/>
                <a:buChar char="•"/>
              </a:pPr>
              <a:r>
                <a:rPr lang="en-GB" sz="1200" dirty="0">
                  <a:latin typeface="Raleway Light" pitchFamily="2" charset="77"/>
                </a:rPr>
                <a:t>Do not apply to eyes</a:t>
              </a:r>
            </a:p>
            <a:p>
              <a:pPr marL="171450" indent="-171450">
                <a:buFont typeface="Arial" panose="020B0604020202020204" pitchFamily="34" charset="0"/>
                <a:buChar char="•"/>
              </a:pPr>
              <a:r>
                <a:rPr lang="en-GB" sz="1200" dirty="0">
                  <a:latin typeface="Raleway Light" pitchFamily="2" charset="77"/>
                </a:rPr>
                <a:t>Single use item</a:t>
              </a:r>
            </a:p>
            <a:p>
              <a:pPr marL="171450" indent="-171450">
                <a:buFont typeface="Arial" panose="020B0604020202020204" pitchFamily="34" charset="0"/>
                <a:buChar char="•"/>
              </a:pPr>
              <a:r>
                <a:rPr lang="en-GB" sz="1200" dirty="0">
                  <a:latin typeface="Raleway Light" pitchFamily="2" charset="77"/>
                </a:rPr>
                <a:t>Must be ensured it is removed prior to wound closure</a:t>
              </a:r>
            </a:p>
          </p:txBody>
        </p:sp>
      </p:grpSp>
      <p:sp>
        <p:nvSpPr>
          <p:cNvPr id="3" name="AutoShape 2" descr="Simulaid Kendrick Traction Splint Trainer - Model PP00031"/>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Raleway Light" pitchFamily="2" charset="77"/>
            </a:endParaRPr>
          </a:p>
        </p:txBody>
      </p:sp>
      <p:pic>
        <p:nvPicPr>
          <p:cNvPr id="4098" name="Picture 2" descr="Celox Gauze Hemostat, Hemostatic Wound Dressing | Cel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808" y="7674716"/>
            <a:ext cx="3818046" cy="264326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0EF1DDEE-154E-0528-05A8-D456F05E603D}"/>
              </a:ext>
            </a:extLst>
          </p:cNvPr>
          <p:cNvGrpSpPr/>
          <p:nvPr/>
        </p:nvGrpSpPr>
        <p:grpSpPr>
          <a:xfrm>
            <a:off x="378472" y="220314"/>
            <a:ext cx="6154415" cy="676465"/>
            <a:chOff x="604644" y="-299340"/>
            <a:chExt cx="6154415" cy="1693792"/>
          </a:xfrm>
        </p:grpSpPr>
        <p:sp>
          <p:nvSpPr>
            <p:cNvPr id="13" name="Rectangle 12">
              <a:extLst>
                <a:ext uri="{FF2B5EF4-FFF2-40B4-BE49-F238E27FC236}">
                  <a16:creationId xmlns:a16="http://schemas.microsoft.com/office/drawing/2014/main" id="{E0CAF53F-C06A-0310-708D-8BF790D7EF66}"/>
                </a:ext>
              </a:extLst>
            </p:cNvPr>
            <p:cNvSpPr/>
            <p:nvPr/>
          </p:nvSpPr>
          <p:spPr>
            <a:xfrm>
              <a:off x="636717" y="-187484"/>
              <a:ext cx="6122342" cy="158193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Light" pitchFamily="2" charset="77"/>
              </a:endParaRPr>
            </a:p>
          </p:txBody>
        </p:sp>
        <p:sp>
          <p:nvSpPr>
            <p:cNvPr id="14" name="Title 1">
              <a:extLst>
                <a:ext uri="{FF2B5EF4-FFF2-40B4-BE49-F238E27FC236}">
                  <a16:creationId xmlns:a16="http://schemas.microsoft.com/office/drawing/2014/main" id="{545732F4-B0D0-4E93-3141-7114255B85AE}"/>
                </a:ext>
              </a:extLst>
            </p:cNvPr>
            <p:cNvSpPr txBox="1">
              <a:spLocks/>
            </p:cNvSpPr>
            <p:nvPr/>
          </p:nvSpPr>
          <p:spPr>
            <a:xfrm>
              <a:off x="604644" y="-299340"/>
              <a:ext cx="6122342" cy="1693792"/>
            </a:xfrm>
            <a:prstGeom prst="rect">
              <a:avLst/>
            </a:prstGeom>
            <a:ln w="76200">
              <a:solidFill>
                <a:schemeClr val="tx1"/>
              </a:solidFill>
            </a:ln>
          </p:spPr>
          <p:txBody>
            <a:bodyPr vert="horz" lIns="91440" tIns="45720" rIns="91440" bIns="45720" rtlCol="0"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100" dirty="0">
                <a:latin typeface="Raleway Light" pitchFamily="2" charset="77"/>
              </a:endParaRPr>
            </a:p>
          </p:txBody>
        </p:sp>
      </p:grpSp>
      <p:sp>
        <p:nvSpPr>
          <p:cNvPr id="15" name="TextBox 14">
            <a:extLst>
              <a:ext uri="{FF2B5EF4-FFF2-40B4-BE49-F238E27FC236}">
                <a16:creationId xmlns:a16="http://schemas.microsoft.com/office/drawing/2014/main" id="{1A658254-84E8-72A6-F0F3-E327091F6E46}"/>
              </a:ext>
            </a:extLst>
          </p:cNvPr>
          <p:cNvSpPr txBox="1"/>
          <p:nvPr/>
        </p:nvSpPr>
        <p:spPr>
          <a:xfrm>
            <a:off x="373775" y="354778"/>
            <a:ext cx="6122341" cy="707886"/>
          </a:xfrm>
          <a:prstGeom prst="rect">
            <a:avLst/>
          </a:prstGeom>
          <a:noFill/>
        </p:spPr>
        <p:txBody>
          <a:bodyPr wrap="square" rtlCol="0">
            <a:spAutoFit/>
          </a:bodyPr>
          <a:lstStyle/>
          <a:p>
            <a:pPr algn="ctr"/>
            <a:r>
              <a:rPr lang="en-US" sz="2000" dirty="0">
                <a:latin typeface="Raleway" pitchFamily="2" charset="77"/>
              </a:rPr>
              <a:t>Interventions: </a:t>
            </a:r>
            <a:r>
              <a:rPr lang="en-US" sz="2000" dirty="0" err="1">
                <a:latin typeface="Raleway" pitchFamily="2" charset="77"/>
              </a:rPr>
              <a:t>Celox</a:t>
            </a:r>
            <a:r>
              <a:rPr lang="en-US" sz="2000" dirty="0">
                <a:latin typeface="Raleway" pitchFamily="2" charset="77"/>
              </a:rPr>
              <a:t> Gauze</a:t>
            </a:r>
          </a:p>
          <a:p>
            <a:pPr algn="ctr"/>
            <a:endParaRPr lang="en-US" sz="2000" dirty="0">
              <a:latin typeface="Raleway" pitchFamily="2" charset="77"/>
            </a:endParaRPr>
          </a:p>
        </p:txBody>
      </p:sp>
    </p:spTree>
    <p:extLst>
      <p:ext uri="{BB962C8B-B14F-4D97-AF65-F5344CB8AC3E}">
        <p14:creationId xmlns:p14="http://schemas.microsoft.com/office/powerpoint/2010/main" val="351873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84" y="344488"/>
            <a:ext cx="6480175" cy="936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2818" y="1057743"/>
            <a:ext cx="6474089" cy="5801694"/>
          </a:xfrm>
        </p:spPr>
        <p:txBody>
          <a:bodyPr>
            <a:noAutofit/>
          </a:bodyPr>
          <a:lstStyle/>
          <a:p>
            <a:pPr marL="0" indent="0">
              <a:buNone/>
            </a:pPr>
            <a:r>
              <a:rPr lang="en-GB" sz="1100" dirty="0"/>
              <a:t>Every effort should be made to minimise blood loss and maximise clot formation</a:t>
            </a:r>
          </a:p>
          <a:p>
            <a:r>
              <a:rPr lang="en-GB" sz="1100" dirty="0"/>
              <a:t>Full Exposure</a:t>
            </a:r>
          </a:p>
          <a:p>
            <a:pPr marL="457200" lvl="1" indent="0">
              <a:buNone/>
            </a:pPr>
            <a:r>
              <a:rPr lang="en-GB" sz="1100" dirty="0"/>
              <a:t>Ensure removal of clothing in order to identify any areas of bleeding</a:t>
            </a:r>
          </a:p>
          <a:p>
            <a:r>
              <a:rPr lang="en-GB" sz="1100" dirty="0"/>
              <a:t>Careful patient handling</a:t>
            </a:r>
          </a:p>
          <a:p>
            <a:pPr marL="457200" lvl="1" indent="0">
              <a:buNone/>
            </a:pPr>
            <a:r>
              <a:rPr lang="en-GB" sz="1100" dirty="0"/>
              <a:t>Aims to minimise clot disruption</a:t>
            </a:r>
          </a:p>
          <a:p>
            <a:r>
              <a:rPr lang="en-GB" sz="1100" dirty="0"/>
              <a:t>Fracture Reduction/Splintage</a:t>
            </a:r>
          </a:p>
          <a:p>
            <a:pPr marL="457200" lvl="1" indent="0">
              <a:buNone/>
            </a:pPr>
            <a:r>
              <a:rPr lang="en-GB" sz="1100" dirty="0"/>
              <a:t>All long bones drawn out to length and splinted. Pelvic fractures should have a binder applied. This reduces soft tissue volume to bleed into.</a:t>
            </a:r>
          </a:p>
          <a:p>
            <a:r>
              <a:rPr lang="en-GB" sz="1100" dirty="0"/>
              <a:t>Limb injuries</a:t>
            </a:r>
          </a:p>
          <a:p>
            <a:pPr marL="457200" lvl="1" indent="0">
              <a:buNone/>
            </a:pPr>
            <a:r>
              <a:rPr lang="en-GB" sz="1100" dirty="0"/>
              <a:t>Point pressure applied at the site of bleeding is a better haemorrhage control measure than generalised pressure and should be used if able. </a:t>
            </a:r>
            <a:r>
              <a:rPr lang="en-GB" sz="1100" dirty="0" err="1"/>
              <a:t>Celox</a:t>
            </a:r>
            <a:r>
              <a:rPr lang="en-GB" sz="1100" dirty="0"/>
              <a:t> gauze should be available to use. Sutures or staples may be required to facilitate haemostasis. If manual pressure fails to control blood loss a combat application tourniquet should be used. These must be applied tightly. Two CATs on one limb may be required in some cases. The time of tourniquet application must be recorded.</a:t>
            </a:r>
          </a:p>
          <a:p>
            <a:r>
              <a:rPr lang="en-GB" sz="1100" dirty="0"/>
              <a:t>Junctional Injuries</a:t>
            </a:r>
          </a:p>
          <a:p>
            <a:pPr marL="457200" lvl="1" indent="0">
              <a:buNone/>
            </a:pPr>
            <a:r>
              <a:rPr lang="en-GB" sz="1100" dirty="0"/>
              <a:t>Should be considered non-compressible. Wound packing with </a:t>
            </a:r>
            <a:r>
              <a:rPr lang="en-GB" sz="1100" dirty="0" err="1"/>
              <a:t>Celox</a:t>
            </a:r>
            <a:r>
              <a:rPr lang="en-GB" sz="1100" dirty="0"/>
              <a:t> gauze should be available and considered. Ongoing bleeding may be continuing internally despite the impression of external haemostasis.  Early consideration of surgical wound exploration should be considered in a theatre setting able to manage the patient. Consider critical transfer to the MTC for junctional wounds where haemorrhage control has been difficult.</a:t>
            </a:r>
          </a:p>
          <a:p>
            <a:r>
              <a:rPr lang="en-GB" sz="1100" dirty="0"/>
              <a:t>Maxillofacial injuries</a:t>
            </a:r>
          </a:p>
          <a:p>
            <a:pPr marL="457200" lvl="1" indent="0">
              <a:buNone/>
            </a:pPr>
            <a:r>
              <a:rPr lang="en-GB" sz="1100" dirty="0"/>
              <a:t>These can be difficult to control. Secure the airway, Manually restore anatomical normality if needed, Placement of appropriately sized dental blocks, Placement of Cervical spine collar to maintain mandibular splinting, Placement of </a:t>
            </a:r>
            <a:r>
              <a:rPr lang="en-GB" sz="1100" dirty="0" err="1"/>
              <a:t>Epistats</a:t>
            </a:r>
            <a:r>
              <a:rPr lang="en-GB" sz="1100" dirty="0"/>
              <a:t>.</a:t>
            </a:r>
          </a:p>
          <a:p>
            <a:r>
              <a:rPr lang="en-GB" sz="1100" dirty="0"/>
              <a:t>Penetrating objects in situ</a:t>
            </a:r>
          </a:p>
          <a:p>
            <a:pPr marL="457200" lvl="1" indent="0">
              <a:buNone/>
            </a:pPr>
            <a:r>
              <a:rPr lang="en-GB" sz="1100" dirty="0"/>
              <a:t>Retained foreign objects may be causing a tamponade effect on vascular structures internally. The decision to remove these should be after senior discussion and ideally in a theatre controlled environment. In a cardiac arrest situation the object should be removed if causing obstruction to care.</a:t>
            </a:r>
          </a:p>
          <a:p>
            <a:pPr lvl="1"/>
            <a:endParaRPr lang="en-GB" sz="1100" dirty="0"/>
          </a:p>
        </p:txBody>
      </p:sp>
      <p:grpSp>
        <p:nvGrpSpPr>
          <p:cNvPr id="14" name="Group 13"/>
          <p:cNvGrpSpPr/>
          <p:nvPr/>
        </p:nvGrpSpPr>
        <p:grpSpPr>
          <a:xfrm>
            <a:off x="0" y="6929153"/>
            <a:ext cx="4293096" cy="405536"/>
            <a:chOff x="-171400" y="3333563"/>
            <a:chExt cx="4293096" cy="374341"/>
          </a:xfrm>
        </p:grpSpPr>
        <p:sp>
          <p:nvSpPr>
            <p:cNvPr id="15" name="Pentagon 14"/>
            <p:cNvSpPr/>
            <p:nvPr/>
          </p:nvSpPr>
          <p:spPr>
            <a:xfrm>
              <a:off x="-171400" y="3347864"/>
              <a:ext cx="4293096" cy="360040"/>
            </a:xfrm>
            <a:prstGeom prst="homePlate">
              <a:avLst/>
            </a:prstGeom>
            <a:solidFill>
              <a:srgbClr val="FF9900"/>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Light" pitchFamily="2" charset="77"/>
              </a:endParaRPr>
            </a:p>
          </p:txBody>
        </p:sp>
        <p:sp>
          <p:nvSpPr>
            <p:cNvPr id="16" name="TextBox 15"/>
            <p:cNvSpPr txBox="1"/>
            <p:nvPr/>
          </p:nvSpPr>
          <p:spPr>
            <a:xfrm>
              <a:off x="16462" y="3333563"/>
              <a:ext cx="3717032" cy="369332"/>
            </a:xfrm>
            <a:prstGeom prst="rect">
              <a:avLst/>
            </a:prstGeom>
            <a:noFill/>
          </p:spPr>
          <p:txBody>
            <a:bodyPr wrap="square" rtlCol="0">
              <a:spAutoFit/>
            </a:bodyPr>
            <a:lstStyle/>
            <a:p>
              <a:r>
                <a:rPr lang="en-GB" sz="2000" dirty="0">
                  <a:latin typeface="Raleway Light" pitchFamily="2" charset="77"/>
                </a:rPr>
                <a:t>Vascular Access</a:t>
              </a:r>
            </a:p>
          </p:txBody>
        </p:sp>
      </p:grpSp>
      <p:grpSp>
        <p:nvGrpSpPr>
          <p:cNvPr id="17" name="Group 16"/>
          <p:cNvGrpSpPr/>
          <p:nvPr/>
        </p:nvGrpSpPr>
        <p:grpSpPr>
          <a:xfrm>
            <a:off x="0" y="565906"/>
            <a:ext cx="4293096" cy="409590"/>
            <a:chOff x="-171400" y="3347864"/>
            <a:chExt cx="4293096" cy="378082"/>
          </a:xfrm>
        </p:grpSpPr>
        <p:sp>
          <p:nvSpPr>
            <p:cNvPr id="18" name="Pentagon 17"/>
            <p:cNvSpPr/>
            <p:nvPr/>
          </p:nvSpPr>
          <p:spPr>
            <a:xfrm>
              <a:off x="-171400" y="3347864"/>
              <a:ext cx="4293096" cy="360040"/>
            </a:xfrm>
            <a:prstGeom prst="homePlate">
              <a:avLst/>
            </a:prstGeom>
            <a:solidFill>
              <a:srgbClr val="FF9900"/>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Light" pitchFamily="2" charset="77"/>
              </a:endParaRPr>
            </a:p>
          </p:txBody>
        </p:sp>
        <p:sp>
          <p:nvSpPr>
            <p:cNvPr id="19" name="TextBox 18"/>
            <p:cNvSpPr txBox="1"/>
            <p:nvPr/>
          </p:nvSpPr>
          <p:spPr>
            <a:xfrm>
              <a:off x="11901" y="3356614"/>
              <a:ext cx="3717032" cy="369332"/>
            </a:xfrm>
            <a:prstGeom prst="rect">
              <a:avLst/>
            </a:prstGeom>
            <a:noFill/>
          </p:spPr>
          <p:txBody>
            <a:bodyPr wrap="square" rtlCol="0">
              <a:spAutoFit/>
            </a:bodyPr>
            <a:lstStyle/>
            <a:p>
              <a:r>
                <a:rPr lang="en-GB" sz="2000" dirty="0">
                  <a:latin typeface="Raleway Light" pitchFamily="2" charset="77"/>
                </a:rPr>
                <a:t>Haemorrhage control</a:t>
              </a:r>
            </a:p>
          </p:txBody>
        </p:sp>
      </p:grpSp>
      <p:sp>
        <p:nvSpPr>
          <p:cNvPr id="26" name="Content Placeholder 2"/>
          <p:cNvSpPr txBox="1">
            <a:spLocks/>
          </p:cNvSpPr>
          <p:nvPr/>
        </p:nvSpPr>
        <p:spPr>
          <a:xfrm>
            <a:off x="216969" y="4630648"/>
            <a:ext cx="6474089" cy="26266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400" dirty="0">
              <a:latin typeface="Raleway Light" pitchFamily="2" charset="77"/>
            </a:endParaRPr>
          </a:p>
        </p:txBody>
      </p:sp>
      <p:sp>
        <p:nvSpPr>
          <p:cNvPr id="27" name="Content Placeholder 2"/>
          <p:cNvSpPr txBox="1">
            <a:spLocks/>
          </p:cNvSpPr>
          <p:nvPr/>
        </p:nvSpPr>
        <p:spPr>
          <a:xfrm>
            <a:off x="213455" y="7708876"/>
            <a:ext cx="6172200" cy="17579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latin typeface="Raleway Light" pitchFamily="2" charset="77"/>
              </a:rPr>
              <a:t> </a:t>
            </a:r>
          </a:p>
        </p:txBody>
      </p:sp>
      <p:sp>
        <p:nvSpPr>
          <p:cNvPr id="4" name="TextBox 3"/>
          <p:cNvSpPr txBox="1"/>
          <p:nvPr/>
        </p:nvSpPr>
        <p:spPr>
          <a:xfrm>
            <a:off x="191955" y="7532116"/>
            <a:ext cx="6474089" cy="2385268"/>
          </a:xfrm>
          <a:prstGeom prst="rect">
            <a:avLst/>
          </a:prstGeom>
          <a:noFill/>
        </p:spPr>
        <p:txBody>
          <a:bodyPr wrap="square" rtlCol="0">
            <a:spAutoFit/>
          </a:bodyPr>
          <a:lstStyle/>
          <a:p>
            <a:pPr marL="285750" indent="-285750">
              <a:buFont typeface="Arial" panose="020B0604020202020204" pitchFamily="34" charset="0"/>
              <a:buChar char="•"/>
            </a:pPr>
            <a:r>
              <a:rPr lang="en-GB" sz="1100" dirty="0">
                <a:latin typeface="Raleway Light" pitchFamily="2" charset="77"/>
              </a:rPr>
              <a:t>Standard access should consist of a 14 or 16 gauge cannula in the upper limbs with two in haemorrhagic shock. Where able these should be in a uninjured arm without </a:t>
            </a:r>
            <a:r>
              <a:rPr lang="en-GB" sz="1100" dirty="0" err="1">
                <a:latin typeface="Raleway Light" pitchFamily="2" charset="77"/>
              </a:rPr>
              <a:t>ipsilateral</a:t>
            </a:r>
            <a:r>
              <a:rPr lang="en-GB" sz="1100" dirty="0">
                <a:latin typeface="Raleway Light" pitchFamily="2" charset="77"/>
              </a:rPr>
              <a:t> chest injuries.</a:t>
            </a:r>
          </a:p>
          <a:p>
            <a:pPr marL="285750" indent="-285750">
              <a:buFont typeface="Arial" panose="020B0604020202020204" pitchFamily="34" charset="0"/>
              <a:buChar char="•"/>
            </a:pPr>
            <a:r>
              <a:rPr lang="en-GB" sz="1100" dirty="0">
                <a:latin typeface="Raleway Light" pitchFamily="2" charset="77"/>
              </a:rPr>
              <a:t>These lines should be secured with tape and bandaging.</a:t>
            </a:r>
          </a:p>
          <a:p>
            <a:pPr marL="285750" indent="-285750">
              <a:buFont typeface="Arial" panose="020B0604020202020204" pitchFamily="34" charset="0"/>
              <a:buChar char="•"/>
            </a:pPr>
            <a:r>
              <a:rPr lang="en-GB" sz="1100" dirty="0">
                <a:latin typeface="Raleway Light" pitchFamily="2" charset="77"/>
              </a:rPr>
              <a:t>Where peripheral vascular access is not able to be achieved a trauma line should be inserted, ideally into the subclavian vein (These should only be placed by a clinician trained in their placement.)</a:t>
            </a:r>
          </a:p>
          <a:p>
            <a:pPr marL="285750" indent="-285750">
              <a:buFont typeface="Arial" panose="020B0604020202020204" pitchFamily="34" charset="0"/>
              <a:buChar char="•"/>
            </a:pPr>
            <a:r>
              <a:rPr lang="en-GB" sz="1100" dirty="0">
                <a:latin typeface="Raleway Light" pitchFamily="2" charset="77"/>
              </a:rPr>
              <a:t>Intraosseous access can be used to deliver urgent drugs, however they can often be misplaced or dislodge and can be unsuitable to deliver large volume rapid transfusions.</a:t>
            </a:r>
          </a:p>
          <a:p>
            <a:pPr marL="285750" indent="-285750">
              <a:buFont typeface="Arial" panose="020B0604020202020204" pitchFamily="34" charset="0"/>
              <a:buChar char="•"/>
            </a:pPr>
            <a:r>
              <a:rPr lang="en-GB" sz="1100" dirty="0">
                <a:latin typeface="Raleway Light" pitchFamily="2" charset="77"/>
              </a:rPr>
              <a:t>Blood tests should be taken with any intravenous device (FBC, U&amp;E, LFT, Clotting, Crossmatch, VBG).</a:t>
            </a:r>
          </a:p>
          <a:p>
            <a:pPr marL="742950" lvl="1" indent="-285750">
              <a:buFont typeface="Arial" panose="020B0604020202020204" pitchFamily="34" charset="0"/>
              <a:buChar char="•"/>
            </a:pPr>
            <a:endParaRPr lang="en-GB" sz="1400" dirty="0">
              <a:latin typeface="Raleway Light" pitchFamily="2" charset="77"/>
            </a:endParaRPr>
          </a:p>
          <a:p>
            <a:endParaRPr lang="en-GB" sz="1400" dirty="0">
              <a:latin typeface="Raleway Light" pitchFamily="2" charset="77"/>
            </a:endParaRPr>
          </a:p>
        </p:txBody>
      </p:sp>
    </p:spTree>
    <p:extLst>
      <p:ext uri="{BB962C8B-B14F-4D97-AF65-F5344CB8AC3E}">
        <p14:creationId xmlns:p14="http://schemas.microsoft.com/office/powerpoint/2010/main" val="27650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210" y="200472"/>
            <a:ext cx="6172200" cy="6924973"/>
          </a:xfrm>
          <a:prstGeom prst="rect">
            <a:avLst/>
          </a:prstGeom>
          <a:solidFill>
            <a:schemeClr val="bg1"/>
          </a:solidFill>
        </p:spPr>
        <p:txBody>
          <a:bodyPr wrap="square">
            <a:spAutoFit/>
          </a:bodyPr>
          <a:lstStyle/>
          <a:p>
            <a:endParaRPr lang="en-GB" sz="1200" dirty="0">
              <a:latin typeface="Raleway Light" pitchFamily="2" charset="77"/>
            </a:endParaRPr>
          </a:p>
          <a:p>
            <a:endParaRPr lang="en-GB" sz="1200" dirty="0">
              <a:latin typeface="Raleway Light" pitchFamily="2" charset="77"/>
            </a:endParaRPr>
          </a:p>
          <a:p>
            <a:endParaRPr lang="en-GB" sz="1200" dirty="0">
              <a:latin typeface="Raleway Light" pitchFamily="2" charset="77"/>
            </a:endParaRPr>
          </a:p>
          <a:p>
            <a:endParaRPr lang="en-GB" sz="1200" dirty="0">
              <a:latin typeface="Raleway Light" pitchFamily="2" charset="77"/>
            </a:endParaRPr>
          </a:p>
          <a:p>
            <a:r>
              <a:rPr lang="en-GB" sz="1200" dirty="0">
                <a:latin typeface="Raleway Light" pitchFamily="2" charset="77"/>
              </a:rPr>
              <a:t>The decision to administer blood in a shocked patient is influenced by several factors: injury type, likelihood of ongoing bleeding, degree of shock, patient comorbidities, time to definitive care and the need for anaesthesia and ventilation. Evidence suggests some patients will benefit from early transfusion and prolonged or severe hypotension may worsen coagulopathy, bleeding and multi-organ failure.</a:t>
            </a:r>
          </a:p>
          <a:p>
            <a:endParaRPr lang="en-GB" sz="800" dirty="0">
              <a:latin typeface="Raleway Light" pitchFamily="2" charset="77"/>
            </a:endParaRPr>
          </a:p>
          <a:p>
            <a:r>
              <a:rPr lang="en-GB" sz="1200" dirty="0">
                <a:latin typeface="Raleway Light" pitchFamily="2" charset="77"/>
              </a:rPr>
              <a:t>The Exsanguinating patient (Category 1)</a:t>
            </a:r>
          </a:p>
          <a:p>
            <a:r>
              <a:rPr lang="en-GB" sz="1200" dirty="0">
                <a:latin typeface="Raleway Light" pitchFamily="2" charset="77"/>
              </a:rPr>
              <a:t>A patient with apparent major injuries and a significant mechanism, low BP and agonal. Urgent haemorrhage control with aggressive transfusion is required to prevent deterioration.</a:t>
            </a:r>
          </a:p>
          <a:p>
            <a:endParaRPr lang="en-GB" sz="800" dirty="0">
              <a:latin typeface="Raleway Light" pitchFamily="2" charset="77"/>
            </a:endParaRPr>
          </a:p>
          <a:p>
            <a:r>
              <a:rPr lang="en-GB" sz="1200" dirty="0">
                <a:latin typeface="Raleway Light" pitchFamily="2" charset="77"/>
              </a:rPr>
              <a:t>Isolated non-compressible major haemorrhage (Category 2)</a:t>
            </a:r>
          </a:p>
          <a:p>
            <a:r>
              <a:rPr lang="en-GB" sz="1200" dirty="0">
                <a:latin typeface="Raleway Light" pitchFamily="2" charset="77"/>
              </a:rPr>
              <a:t>Definitive care is paramount. Transfusion should target cerebral perfusion with minimal intervention unless severe deterioration.</a:t>
            </a:r>
          </a:p>
          <a:p>
            <a:endParaRPr lang="en-GB" sz="800" dirty="0">
              <a:latin typeface="Raleway Light" pitchFamily="2" charset="77"/>
            </a:endParaRPr>
          </a:p>
          <a:p>
            <a:r>
              <a:rPr lang="en-GB" sz="1200" dirty="0">
                <a:latin typeface="Raleway Light" pitchFamily="2" charset="77"/>
              </a:rPr>
              <a:t>Polytrauma bleeding patient without TBI (Category 3)</a:t>
            </a:r>
          </a:p>
          <a:p>
            <a:r>
              <a:rPr lang="en-GB" sz="1200" dirty="0">
                <a:latin typeface="Raleway Light" pitchFamily="2" charset="77"/>
              </a:rPr>
              <a:t>Multiple injured patient with a high suspicion of ongoing bleeding but minimal/no evidence of head injury. May need a high BP trigger point if the patient is poorly tolerating hypotension</a:t>
            </a:r>
          </a:p>
          <a:p>
            <a:endParaRPr lang="en-GB" sz="800" dirty="0">
              <a:latin typeface="Raleway Light" pitchFamily="2" charset="77"/>
            </a:endParaRPr>
          </a:p>
          <a:p>
            <a:r>
              <a:rPr lang="en-GB" sz="1200" dirty="0">
                <a:latin typeface="Raleway Light" pitchFamily="2" charset="77"/>
              </a:rPr>
              <a:t>Polytrauma bleeding patient with TBI (Category 4)</a:t>
            </a:r>
          </a:p>
          <a:p>
            <a:r>
              <a:rPr lang="en-GB" sz="1200" dirty="0">
                <a:latin typeface="Raleway Light" pitchFamily="2" charset="77"/>
              </a:rPr>
              <a:t>Multiple injured patient with a high suspicion of ongoing bleeding and evidence of a significant traumatic brain injury. A higher target is aimed to improve Cerebral Perfusion Pressures.</a:t>
            </a:r>
          </a:p>
          <a:p>
            <a:endParaRPr lang="en-GB" sz="800" dirty="0">
              <a:latin typeface="Raleway Light" pitchFamily="2" charset="77"/>
            </a:endParaRPr>
          </a:p>
          <a:p>
            <a:r>
              <a:rPr lang="en-GB" sz="1200" dirty="0">
                <a:latin typeface="Raleway Light" pitchFamily="2" charset="77"/>
              </a:rPr>
              <a:t>Compressible or controlled haemorrhage (Category 5)</a:t>
            </a:r>
          </a:p>
          <a:p>
            <a:r>
              <a:rPr lang="en-GB" sz="1200" dirty="0">
                <a:latin typeface="Raleway Light" pitchFamily="2" charset="77"/>
              </a:rPr>
              <a:t>If haemorrhage is controlled then treat shock whilst optimising time to definitive care. Blood is the fluid choice – crystalloids impair coagulation in trauma. Colloids must not be used for trauma resuscitation.</a:t>
            </a:r>
          </a:p>
          <a:p>
            <a:endParaRPr lang="en-GB" sz="800" dirty="0">
              <a:latin typeface="Raleway Light" pitchFamily="2" charset="77"/>
            </a:endParaRPr>
          </a:p>
          <a:p>
            <a:r>
              <a:rPr lang="en-GB" sz="1200" dirty="0">
                <a:latin typeface="Raleway Light" pitchFamily="2" charset="77"/>
              </a:rPr>
              <a:t>Non-Haemorrhage (Category 6)</a:t>
            </a:r>
          </a:p>
          <a:p>
            <a:r>
              <a:rPr lang="en-GB" sz="1200" dirty="0">
                <a:latin typeface="Raleway Light" pitchFamily="2" charset="77"/>
              </a:rPr>
              <a:t>This includes bleeding mimics such as neurogenic shock or other causes of vasodilation/volume depletion (alcohol). Ensure re-evaluation has been conducted to rule out haemorrhage</a:t>
            </a:r>
          </a:p>
          <a:p>
            <a:endParaRPr lang="en-GB" sz="1200" dirty="0">
              <a:latin typeface="Raleway Light" pitchFamily="2" charset="77"/>
            </a:endParaRPr>
          </a:p>
        </p:txBody>
      </p:sp>
      <p:graphicFrame>
        <p:nvGraphicFramePr>
          <p:cNvPr id="3" name="Table 8">
            <a:extLst>
              <a:ext uri="{FF2B5EF4-FFF2-40B4-BE49-F238E27FC236}">
                <a16:creationId xmlns:a16="http://schemas.microsoft.com/office/drawing/2014/main" id="{92E78956-2BB2-045C-C4F5-047CA90E35A6}"/>
              </a:ext>
            </a:extLst>
          </p:cNvPr>
          <p:cNvGraphicFramePr>
            <a:graphicFrameLocks noGrp="1"/>
          </p:cNvGraphicFramePr>
          <p:nvPr>
            <p:extLst>
              <p:ext uri="{D42A27DB-BD31-4B8C-83A1-F6EECF244321}">
                <p14:modId xmlns:p14="http://schemas.microsoft.com/office/powerpoint/2010/main" val="1447148151"/>
              </p:ext>
            </p:extLst>
          </p:nvPr>
        </p:nvGraphicFramePr>
        <p:xfrm>
          <a:off x="285210" y="7322008"/>
          <a:ext cx="6172200" cy="2257730"/>
        </p:xfrm>
        <a:graphic>
          <a:graphicData uri="http://schemas.openxmlformats.org/drawingml/2006/table">
            <a:tbl>
              <a:tblPr firstRow="1" bandRow="1">
                <a:tableStyleId>{5C22544A-7EE6-4342-B048-85BDC9FD1C3A}</a:tableStyleId>
              </a:tblPr>
              <a:tblGrid>
                <a:gridCol w="813733">
                  <a:extLst>
                    <a:ext uri="{9D8B030D-6E8A-4147-A177-3AD203B41FA5}">
                      <a16:colId xmlns:a16="http://schemas.microsoft.com/office/drawing/2014/main" val="3972067058"/>
                    </a:ext>
                  </a:extLst>
                </a:gridCol>
                <a:gridCol w="2272367">
                  <a:extLst>
                    <a:ext uri="{9D8B030D-6E8A-4147-A177-3AD203B41FA5}">
                      <a16:colId xmlns:a16="http://schemas.microsoft.com/office/drawing/2014/main" val="1919968802"/>
                    </a:ext>
                  </a:extLst>
                </a:gridCol>
                <a:gridCol w="1543050">
                  <a:extLst>
                    <a:ext uri="{9D8B030D-6E8A-4147-A177-3AD203B41FA5}">
                      <a16:colId xmlns:a16="http://schemas.microsoft.com/office/drawing/2014/main" val="1705498342"/>
                    </a:ext>
                  </a:extLst>
                </a:gridCol>
                <a:gridCol w="1543050">
                  <a:extLst>
                    <a:ext uri="{9D8B030D-6E8A-4147-A177-3AD203B41FA5}">
                      <a16:colId xmlns:a16="http://schemas.microsoft.com/office/drawing/2014/main" val="1190878950"/>
                    </a:ext>
                  </a:extLst>
                </a:gridCol>
              </a:tblGrid>
              <a:tr h="254950">
                <a:tc>
                  <a:txBody>
                    <a:bodyPr/>
                    <a:lstStyle/>
                    <a:p>
                      <a:r>
                        <a:rPr lang="en-GB" sz="1050" b="0" i="0" dirty="0">
                          <a:solidFill>
                            <a:sysClr val="windowText" lastClr="000000"/>
                          </a:solidFill>
                          <a:latin typeface="Raleway Light" pitchFamily="2" charset="77"/>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Fluid Choice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Transfusion trigger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0923529"/>
                  </a:ext>
                </a:extLst>
              </a:tr>
              <a:tr h="254950">
                <a:tc>
                  <a:txBody>
                    <a:bodyPr/>
                    <a:lstStyle/>
                    <a:p>
                      <a:r>
                        <a:rPr lang="en-GB" sz="1050" b="0" i="0" dirty="0">
                          <a:solidFill>
                            <a:sysClr val="windowText" lastClr="000000"/>
                          </a:solidFill>
                          <a:latin typeface="Raleway Light" pitchFamily="2" charset="77"/>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Exsanguination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Blood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Immediately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813134"/>
                  </a:ext>
                </a:extLst>
              </a:tr>
              <a:tr h="254950">
                <a:tc>
                  <a:txBody>
                    <a:bodyPr/>
                    <a:lstStyle/>
                    <a:p>
                      <a:r>
                        <a:rPr lang="en-GB" sz="1050" b="0" i="0" dirty="0">
                          <a:solidFill>
                            <a:sysClr val="windowText" lastClr="000000"/>
                          </a:solidFill>
                          <a:latin typeface="Raleway Light" pitchFamily="2" charset="77"/>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Isolated major non-compressible bleeding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Blood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Verbal contact/ 60-70mmHg/ Central pulse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9282979"/>
                  </a:ext>
                </a:extLst>
              </a:tr>
              <a:tr h="254950">
                <a:tc>
                  <a:txBody>
                    <a:bodyPr/>
                    <a:lstStyle/>
                    <a:p>
                      <a:r>
                        <a:rPr lang="en-GB" sz="1050" b="0" i="0" dirty="0">
                          <a:solidFill>
                            <a:sysClr val="windowText" lastClr="000000"/>
                          </a:solidFill>
                          <a:latin typeface="Raleway Light" pitchFamily="2" charset="77"/>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Polytrauma bleeding with no TBI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Blood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80-100mmHg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7195966"/>
                  </a:ext>
                </a:extLst>
              </a:tr>
              <a:tr h="254950">
                <a:tc>
                  <a:txBody>
                    <a:bodyPr/>
                    <a:lstStyle/>
                    <a:p>
                      <a:r>
                        <a:rPr lang="en-GB" sz="1050" b="0" i="0" dirty="0">
                          <a:solidFill>
                            <a:sysClr val="windowText" lastClr="000000"/>
                          </a:solidFill>
                          <a:latin typeface="Raleway Light" pitchFamily="2" charset="77"/>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Polytrauma bleeding with TBI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Blood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100 – 120mmHg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1163713"/>
                  </a:ext>
                </a:extLst>
              </a:tr>
              <a:tr h="254950">
                <a:tc>
                  <a:txBody>
                    <a:bodyPr/>
                    <a:lstStyle/>
                    <a:p>
                      <a:r>
                        <a:rPr lang="en-GB" sz="1050" b="0" i="0" dirty="0">
                          <a:solidFill>
                            <a:sysClr val="windowText" lastClr="000000"/>
                          </a:solidFill>
                          <a:latin typeface="Raleway Light" pitchFamily="2" charset="77"/>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Compressible/ controlled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Blood or 0.9% Saline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100-120mmHG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0558825"/>
                  </a:ext>
                </a:extLst>
              </a:tr>
              <a:tr h="254950">
                <a:tc>
                  <a:txBody>
                    <a:bodyPr/>
                    <a:lstStyle/>
                    <a:p>
                      <a:r>
                        <a:rPr lang="en-GB" sz="1050" b="0" i="0" dirty="0">
                          <a:solidFill>
                            <a:sysClr val="windowText" lastClr="000000"/>
                          </a:solidFill>
                          <a:latin typeface="Raleway Light" pitchFamily="2" charset="77"/>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Non- haemorrhage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0.9% Saline +/- Inotropes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050" b="0" i="0" dirty="0">
                          <a:solidFill>
                            <a:sysClr val="windowText" lastClr="000000"/>
                          </a:solidFill>
                          <a:latin typeface="Raleway Light" pitchFamily="2" charset="77"/>
                        </a:rPr>
                        <a:t>Situation specific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5386180"/>
                  </a:ext>
                </a:extLst>
              </a:tr>
            </a:tbl>
          </a:graphicData>
        </a:graphic>
      </p:graphicFrame>
      <p:grpSp>
        <p:nvGrpSpPr>
          <p:cNvPr id="9" name="Group 8">
            <a:extLst>
              <a:ext uri="{FF2B5EF4-FFF2-40B4-BE49-F238E27FC236}">
                <a16:creationId xmlns:a16="http://schemas.microsoft.com/office/drawing/2014/main" id="{3FA9D3A7-C839-F57A-3759-8EE583E1E122}"/>
              </a:ext>
            </a:extLst>
          </p:cNvPr>
          <p:cNvGrpSpPr/>
          <p:nvPr/>
        </p:nvGrpSpPr>
        <p:grpSpPr>
          <a:xfrm>
            <a:off x="-27384" y="299198"/>
            <a:ext cx="3816424" cy="400110"/>
            <a:chOff x="-171400" y="3344715"/>
            <a:chExt cx="4293096" cy="369332"/>
          </a:xfrm>
        </p:grpSpPr>
        <p:sp>
          <p:nvSpPr>
            <p:cNvPr id="10" name="Pentagon 9">
              <a:extLst>
                <a:ext uri="{FF2B5EF4-FFF2-40B4-BE49-F238E27FC236}">
                  <a16:creationId xmlns:a16="http://schemas.microsoft.com/office/drawing/2014/main" id="{8F1E5DE4-90B7-54D3-75E9-7F3E68C3D2F2}"/>
                </a:ext>
              </a:extLst>
            </p:cNvPr>
            <p:cNvSpPr/>
            <p:nvPr/>
          </p:nvSpPr>
          <p:spPr>
            <a:xfrm>
              <a:off x="-171400" y="3347864"/>
              <a:ext cx="4293096" cy="360040"/>
            </a:xfrm>
            <a:prstGeom prst="homePlate">
              <a:avLst/>
            </a:prstGeom>
            <a:solidFill>
              <a:srgbClr val="FF9900"/>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Light" pitchFamily="2" charset="77"/>
              </a:endParaRPr>
            </a:p>
          </p:txBody>
        </p:sp>
        <p:sp>
          <p:nvSpPr>
            <p:cNvPr id="11" name="TextBox 10">
              <a:extLst>
                <a:ext uri="{FF2B5EF4-FFF2-40B4-BE49-F238E27FC236}">
                  <a16:creationId xmlns:a16="http://schemas.microsoft.com/office/drawing/2014/main" id="{1318EED9-183C-685A-CBA8-88E3E054B9DA}"/>
                </a:ext>
              </a:extLst>
            </p:cNvPr>
            <p:cNvSpPr txBox="1"/>
            <p:nvPr/>
          </p:nvSpPr>
          <p:spPr>
            <a:xfrm>
              <a:off x="0" y="3344715"/>
              <a:ext cx="3933056" cy="369332"/>
            </a:xfrm>
            <a:prstGeom prst="rect">
              <a:avLst/>
            </a:prstGeom>
            <a:noFill/>
          </p:spPr>
          <p:txBody>
            <a:bodyPr wrap="square" rtlCol="0">
              <a:spAutoFit/>
            </a:bodyPr>
            <a:lstStyle/>
            <a:p>
              <a:r>
                <a:rPr lang="en-GB" sz="2000" dirty="0">
                  <a:latin typeface="Raleway Light" pitchFamily="2" charset="77"/>
                </a:rPr>
                <a:t>Blood Administration</a:t>
              </a:r>
            </a:p>
          </p:txBody>
        </p:sp>
      </p:grpSp>
    </p:spTree>
    <p:extLst>
      <p:ext uri="{BB962C8B-B14F-4D97-AF65-F5344CB8AC3E}">
        <p14:creationId xmlns:p14="http://schemas.microsoft.com/office/powerpoint/2010/main" val="443609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71" y="4756146"/>
            <a:ext cx="6230937" cy="472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8603" y="5502381"/>
            <a:ext cx="6230937" cy="1723549"/>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Raleway Light" pitchFamily="2" charset="77"/>
              </a:rPr>
              <a:t>Escalate locally through activation of a Trauma call or Major Haemorrhage to obtain early support</a:t>
            </a:r>
          </a:p>
          <a:p>
            <a:endParaRPr lang="en-GB" sz="1400" dirty="0">
              <a:latin typeface="Raleway Light" pitchFamily="2" charset="77"/>
            </a:endParaRPr>
          </a:p>
          <a:p>
            <a:pPr marL="285750" indent="-285750">
              <a:buFont typeface="Arial" panose="020B0604020202020204" pitchFamily="34" charset="0"/>
              <a:buChar char="•"/>
            </a:pPr>
            <a:r>
              <a:rPr lang="en-GB" sz="1400" dirty="0">
                <a:latin typeface="Raleway Light" pitchFamily="2" charset="77"/>
              </a:rPr>
              <a:t>Early Consultant escalation and involvement will aid in senior decision making</a:t>
            </a:r>
          </a:p>
          <a:p>
            <a:endParaRPr lang="en-GB" sz="1400" dirty="0">
              <a:latin typeface="Raleway Light" pitchFamily="2" charset="77"/>
            </a:endParaRPr>
          </a:p>
          <a:p>
            <a:pPr marL="285750" indent="-285750">
              <a:buFont typeface="Arial" panose="020B0604020202020204" pitchFamily="34" charset="0"/>
              <a:buChar char="•"/>
            </a:pPr>
            <a:r>
              <a:rPr lang="en-GB" sz="1400" dirty="0">
                <a:latin typeface="Raleway Light" pitchFamily="2" charset="77"/>
              </a:rPr>
              <a:t>Specific surgical advice will be arranged by the MTC if required.</a:t>
            </a:r>
          </a:p>
          <a:p>
            <a:endParaRPr lang="en-GB" sz="800" dirty="0">
              <a:latin typeface="Raleway Light" pitchFamily="2" charset="77"/>
            </a:endParaRPr>
          </a:p>
        </p:txBody>
      </p:sp>
      <p:grpSp>
        <p:nvGrpSpPr>
          <p:cNvPr id="6" name="Group 5"/>
          <p:cNvGrpSpPr/>
          <p:nvPr/>
        </p:nvGrpSpPr>
        <p:grpSpPr>
          <a:xfrm>
            <a:off x="260648" y="261397"/>
            <a:ext cx="6264696" cy="4364074"/>
            <a:chOff x="245964" y="6681191"/>
            <a:chExt cx="6264696" cy="3628872"/>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87" y="6681191"/>
              <a:ext cx="6201569" cy="354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45964" y="6701500"/>
              <a:ext cx="6264696" cy="3608563"/>
            </a:xfrm>
            <a:prstGeom prst="rect">
              <a:avLst/>
            </a:prstGeom>
            <a:noFill/>
          </p:spPr>
          <p:txBody>
            <a:bodyPr wrap="square" rtlCol="0">
              <a:spAutoFit/>
            </a:bodyPr>
            <a:lstStyle/>
            <a:p>
              <a:pPr marL="285750" indent="-285750">
                <a:buFont typeface="Arial" panose="020B0604020202020204" pitchFamily="34" charset="0"/>
                <a:buChar char="•"/>
              </a:pPr>
              <a:endParaRPr lang="en-GB" sz="1200" dirty="0">
                <a:latin typeface="Raleway Light" pitchFamily="2" charset="77"/>
              </a:endParaRPr>
            </a:p>
            <a:p>
              <a:pPr marL="285750" indent="-285750">
                <a:buFont typeface="Arial" panose="020B0604020202020204" pitchFamily="34" charset="0"/>
                <a:buChar char="•"/>
              </a:pPr>
              <a:endParaRPr lang="en-GB" sz="1200" dirty="0">
                <a:latin typeface="Raleway Light" pitchFamily="2" charset="77"/>
              </a:endParaRPr>
            </a:p>
            <a:p>
              <a:pPr marL="285750" indent="-285750">
                <a:buFont typeface="Arial" panose="020B0604020202020204" pitchFamily="34" charset="0"/>
                <a:buChar char="•"/>
              </a:pPr>
              <a:endParaRPr lang="en-GB" sz="1200" dirty="0">
                <a:latin typeface="Raleway Light" pitchFamily="2" charset="77"/>
              </a:endParaRPr>
            </a:p>
            <a:p>
              <a:pPr marL="285750" indent="-285750">
                <a:buFont typeface="Arial" panose="020B0604020202020204" pitchFamily="34" charset="0"/>
                <a:buChar char="•"/>
              </a:pPr>
              <a:endParaRPr lang="en-GB" sz="1200" dirty="0">
                <a:latin typeface="Raleway Light" pitchFamily="2" charset="77"/>
              </a:endParaRPr>
            </a:p>
            <a:p>
              <a:pPr marL="285750" indent="-285750">
                <a:buFont typeface="Arial" panose="020B0604020202020204" pitchFamily="34" charset="0"/>
                <a:buChar char="•"/>
              </a:pPr>
              <a:r>
                <a:rPr lang="en-GB" sz="1400" dirty="0">
                  <a:latin typeface="Raleway Light" pitchFamily="2" charset="77"/>
                </a:rPr>
                <a:t>Tranexamic acid</a:t>
              </a:r>
            </a:p>
            <a:p>
              <a:pPr lvl="1"/>
              <a:r>
                <a:rPr lang="en-GB" sz="1400" dirty="0">
                  <a:latin typeface="Raleway Light" pitchFamily="2" charset="77"/>
                </a:rPr>
                <a:t>Demonstrated to reduce the risk of death in a bleeding trauma patient in a time dependent fashion.</a:t>
              </a:r>
            </a:p>
            <a:p>
              <a:pPr marL="285750" indent="-285750">
                <a:buFont typeface="Arial" panose="020B0604020202020204" pitchFamily="34" charset="0"/>
                <a:buChar char="•"/>
              </a:pPr>
              <a:r>
                <a:rPr lang="en-GB" sz="1400" dirty="0">
                  <a:latin typeface="Raleway Light" pitchFamily="2" charset="77"/>
                </a:rPr>
                <a:t>Sedation/Analgesia</a:t>
              </a:r>
            </a:p>
            <a:p>
              <a:pPr lvl="1"/>
              <a:r>
                <a:rPr lang="en-GB" sz="1400" dirty="0">
                  <a:latin typeface="Raleway Light" pitchFamily="2" charset="77"/>
                </a:rPr>
                <a:t>Patient specific choices, should be provided be a trained individual to aid in haemorrhage control where appropriate</a:t>
              </a:r>
            </a:p>
            <a:p>
              <a:pPr marL="285750" indent="-285750">
                <a:buFont typeface="Arial" panose="020B0604020202020204" pitchFamily="34" charset="0"/>
                <a:buChar char="•"/>
              </a:pPr>
              <a:r>
                <a:rPr lang="en-GB" sz="1400" dirty="0">
                  <a:latin typeface="Raleway Light" pitchFamily="2" charset="77"/>
                </a:rPr>
                <a:t>Calcium Chloride</a:t>
              </a:r>
            </a:p>
            <a:p>
              <a:pPr lvl="1"/>
              <a:r>
                <a:rPr lang="en-GB" sz="1400" dirty="0">
                  <a:latin typeface="Raleway Light" pitchFamily="2" charset="77"/>
                </a:rPr>
                <a:t>Patients receiving blood transfusions should also receive calcium as part of their local trust policy. Calcium is essential for both cardiovascular homeostasis and haemostasis and is worsened by blood transfusion.</a:t>
              </a:r>
            </a:p>
            <a:p>
              <a:pPr marL="285750" indent="-285750">
                <a:buFont typeface="Arial" panose="020B0604020202020204" pitchFamily="34" charset="0"/>
                <a:buChar char="•"/>
              </a:pPr>
              <a:r>
                <a:rPr lang="en-GB" sz="1400" dirty="0">
                  <a:latin typeface="Raleway Light" pitchFamily="2" charset="77"/>
                </a:rPr>
                <a:t>Anticoagulant reversal</a:t>
              </a:r>
            </a:p>
            <a:p>
              <a:pPr lvl="1"/>
              <a:r>
                <a:rPr lang="en-GB" sz="1400" dirty="0">
                  <a:latin typeface="Raleway Light" pitchFamily="2" charset="77"/>
                </a:rPr>
                <a:t>Consideration of INR testing and anticoagulant reversal should be considered dependent on patient history and in accordance with local trust policy.</a:t>
              </a:r>
            </a:p>
            <a:p>
              <a:pPr marL="285750" indent="-285750">
                <a:buFont typeface="Arial" panose="020B0604020202020204" pitchFamily="34" charset="0"/>
                <a:buChar char="•"/>
              </a:pPr>
              <a:endParaRPr lang="en-GB" dirty="0">
                <a:latin typeface="Raleway Light" pitchFamily="2" charset="77"/>
              </a:endParaRPr>
            </a:p>
          </p:txBody>
        </p:sp>
      </p:grpSp>
      <p:grpSp>
        <p:nvGrpSpPr>
          <p:cNvPr id="3" name="Group 2">
            <a:extLst>
              <a:ext uri="{FF2B5EF4-FFF2-40B4-BE49-F238E27FC236}">
                <a16:creationId xmlns:a16="http://schemas.microsoft.com/office/drawing/2014/main" id="{39C8EAAE-70A7-1CEB-8EBB-845AC77DC61C}"/>
              </a:ext>
            </a:extLst>
          </p:cNvPr>
          <p:cNvGrpSpPr/>
          <p:nvPr/>
        </p:nvGrpSpPr>
        <p:grpSpPr>
          <a:xfrm>
            <a:off x="-27384" y="416496"/>
            <a:ext cx="3816424" cy="400110"/>
            <a:chOff x="-171400" y="3344715"/>
            <a:chExt cx="4293096" cy="369332"/>
          </a:xfrm>
        </p:grpSpPr>
        <p:sp>
          <p:nvSpPr>
            <p:cNvPr id="5" name="Pentagon 4">
              <a:extLst>
                <a:ext uri="{FF2B5EF4-FFF2-40B4-BE49-F238E27FC236}">
                  <a16:creationId xmlns:a16="http://schemas.microsoft.com/office/drawing/2014/main" id="{594E9565-C3D2-4A86-AD81-94AC3C5C3C02}"/>
                </a:ext>
              </a:extLst>
            </p:cNvPr>
            <p:cNvSpPr/>
            <p:nvPr/>
          </p:nvSpPr>
          <p:spPr>
            <a:xfrm>
              <a:off x="-171400" y="3347864"/>
              <a:ext cx="4293096" cy="360040"/>
            </a:xfrm>
            <a:prstGeom prst="homePlate">
              <a:avLst/>
            </a:prstGeom>
            <a:solidFill>
              <a:srgbClr val="FF9900"/>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Light" pitchFamily="2" charset="77"/>
              </a:endParaRPr>
            </a:p>
          </p:txBody>
        </p:sp>
        <p:sp>
          <p:nvSpPr>
            <p:cNvPr id="13" name="TextBox 12">
              <a:extLst>
                <a:ext uri="{FF2B5EF4-FFF2-40B4-BE49-F238E27FC236}">
                  <a16:creationId xmlns:a16="http://schemas.microsoft.com/office/drawing/2014/main" id="{03416C22-FF41-EF6F-A86F-44D4129FB0C7}"/>
                </a:ext>
              </a:extLst>
            </p:cNvPr>
            <p:cNvSpPr txBox="1"/>
            <p:nvPr/>
          </p:nvSpPr>
          <p:spPr>
            <a:xfrm>
              <a:off x="0" y="3344715"/>
              <a:ext cx="3933056" cy="369332"/>
            </a:xfrm>
            <a:prstGeom prst="rect">
              <a:avLst/>
            </a:prstGeom>
            <a:noFill/>
          </p:spPr>
          <p:txBody>
            <a:bodyPr wrap="square" rtlCol="0">
              <a:spAutoFit/>
            </a:bodyPr>
            <a:lstStyle/>
            <a:p>
              <a:r>
                <a:rPr lang="en-GB" sz="2000" dirty="0">
                  <a:latin typeface="Raleway Light" pitchFamily="2" charset="77"/>
                </a:rPr>
                <a:t>Drug Administration</a:t>
              </a:r>
            </a:p>
          </p:txBody>
        </p:sp>
      </p:grpSp>
      <p:grpSp>
        <p:nvGrpSpPr>
          <p:cNvPr id="14" name="Group 13">
            <a:extLst>
              <a:ext uri="{FF2B5EF4-FFF2-40B4-BE49-F238E27FC236}">
                <a16:creationId xmlns:a16="http://schemas.microsoft.com/office/drawing/2014/main" id="{1D194E98-9792-D686-A902-08E96FE182A0}"/>
              </a:ext>
            </a:extLst>
          </p:cNvPr>
          <p:cNvGrpSpPr/>
          <p:nvPr/>
        </p:nvGrpSpPr>
        <p:grpSpPr>
          <a:xfrm>
            <a:off x="-27384" y="4949221"/>
            <a:ext cx="3816424" cy="400110"/>
            <a:chOff x="-171400" y="3344715"/>
            <a:chExt cx="4293096" cy="369332"/>
          </a:xfrm>
        </p:grpSpPr>
        <p:sp>
          <p:nvSpPr>
            <p:cNvPr id="15" name="Pentagon 14">
              <a:extLst>
                <a:ext uri="{FF2B5EF4-FFF2-40B4-BE49-F238E27FC236}">
                  <a16:creationId xmlns:a16="http://schemas.microsoft.com/office/drawing/2014/main" id="{380D1E3B-E6F9-AF2C-F5EC-570CC574A362}"/>
                </a:ext>
              </a:extLst>
            </p:cNvPr>
            <p:cNvSpPr/>
            <p:nvPr/>
          </p:nvSpPr>
          <p:spPr>
            <a:xfrm>
              <a:off x="-171400" y="3347864"/>
              <a:ext cx="4293096" cy="360040"/>
            </a:xfrm>
            <a:prstGeom prst="homePlate">
              <a:avLst/>
            </a:prstGeom>
            <a:solidFill>
              <a:srgbClr val="FF9900"/>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Light" pitchFamily="2" charset="77"/>
              </a:endParaRPr>
            </a:p>
          </p:txBody>
        </p:sp>
        <p:sp>
          <p:nvSpPr>
            <p:cNvPr id="16" name="TextBox 15">
              <a:extLst>
                <a:ext uri="{FF2B5EF4-FFF2-40B4-BE49-F238E27FC236}">
                  <a16:creationId xmlns:a16="http://schemas.microsoft.com/office/drawing/2014/main" id="{35BFF441-BDDB-5654-F6BE-3219757C871C}"/>
                </a:ext>
              </a:extLst>
            </p:cNvPr>
            <p:cNvSpPr txBox="1"/>
            <p:nvPr/>
          </p:nvSpPr>
          <p:spPr>
            <a:xfrm>
              <a:off x="0" y="3344715"/>
              <a:ext cx="3933056" cy="369332"/>
            </a:xfrm>
            <a:prstGeom prst="rect">
              <a:avLst/>
            </a:prstGeom>
            <a:noFill/>
          </p:spPr>
          <p:txBody>
            <a:bodyPr wrap="square" rtlCol="0">
              <a:spAutoFit/>
            </a:bodyPr>
            <a:lstStyle/>
            <a:p>
              <a:r>
                <a:rPr lang="en-GB" sz="2000" dirty="0">
                  <a:latin typeface="Raleway Light" pitchFamily="2" charset="77"/>
                </a:rPr>
                <a:t>Escalation &amp; Support</a:t>
              </a:r>
            </a:p>
          </p:txBody>
        </p:sp>
      </p:grpSp>
      <p:sp>
        <p:nvSpPr>
          <p:cNvPr id="17" name="TextBox 16">
            <a:extLst>
              <a:ext uri="{FF2B5EF4-FFF2-40B4-BE49-F238E27FC236}">
                <a16:creationId xmlns:a16="http://schemas.microsoft.com/office/drawing/2014/main" id="{55CFFAC8-F7D5-2E34-BCE9-56E2AD739C52}"/>
              </a:ext>
            </a:extLst>
          </p:cNvPr>
          <p:cNvSpPr txBox="1"/>
          <p:nvPr/>
        </p:nvSpPr>
        <p:spPr>
          <a:xfrm>
            <a:off x="656692" y="8201967"/>
            <a:ext cx="5472608" cy="923330"/>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GB" dirty="0">
                <a:latin typeface="Raleway Light" pitchFamily="2" charset="77"/>
              </a:rPr>
              <a:t>Clinical support is available through the Major Trauma Receiving Consultant at The Royal London Hospital on 020 3594 5722 </a:t>
            </a:r>
          </a:p>
        </p:txBody>
      </p:sp>
    </p:spTree>
    <p:extLst>
      <p:ext uri="{BB962C8B-B14F-4D97-AF65-F5344CB8AC3E}">
        <p14:creationId xmlns:p14="http://schemas.microsoft.com/office/powerpoint/2010/main" val="399185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224BD25-18B8-E159-A18A-4BCF77C903C1}"/>
              </a:ext>
            </a:extLst>
          </p:cNvPr>
          <p:cNvSpPr txBox="1">
            <a:spLocks noGrp="1"/>
          </p:cNvSpPr>
          <p:nvPr>
            <p:ph idx="1"/>
          </p:nvPr>
        </p:nvSpPr>
        <p:spPr>
          <a:xfrm>
            <a:off x="342900" y="2311400"/>
            <a:ext cx="6172200" cy="6537325"/>
          </a:xfrm>
          <a:prstGeom prst="rect">
            <a:avLst/>
          </a:prstGeom>
          <a:noFill/>
        </p:spPr>
        <p:txBody>
          <a:bodyPr wrap="square" rtlCol="0">
            <a:spAutoFit/>
          </a:bodyPr>
          <a:lstStyle/>
          <a:p>
            <a:pPr marL="285750" indent="-285750">
              <a:buFont typeface="Arial" panose="020B0604020202020204" pitchFamily="34" charset="0"/>
              <a:buChar char="•"/>
            </a:pPr>
            <a:r>
              <a:rPr lang="en-GB" sz="1200" dirty="0"/>
              <a:t>Tranexamic acid</a:t>
            </a:r>
          </a:p>
          <a:p>
            <a:pPr marL="742950" lvl="1" indent="-285750">
              <a:buFont typeface="Arial" panose="020B0604020202020204" pitchFamily="34" charset="0"/>
              <a:buChar char="•"/>
            </a:pPr>
            <a:r>
              <a:rPr lang="en-GB" sz="1200" dirty="0"/>
              <a:t>Demonstrated to reduce the risk of death in a bleeding trauma patient in a time dependent fashion.</a:t>
            </a:r>
          </a:p>
          <a:p>
            <a:pPr marL="285750" indent="-285750">
              <a:buFont typeface="Arial" panose="020B0604020202020204" pitchFamily="34" charset="0"/>
              <a:buChar char="•"/>
            </a:pPr>
            <a:r>
              <a:rPr lang="en-GB" sz="1200" dirty="0"/>
              <a:t>Sedation/Analgesia</a:t>
            </a:r>
          </a:p>
          <a:p>
            <a:pPr marL="742950" lvl="1" indent="-285750">
              <a:buFont typeface="Arial" panose="020B0604020202020204" pitchFamily="34" charset="0"/>
              <a:buChar char="•"/>
            </a:pPr>
            <a:r>
              <a:rPr lang="en-GB" sz="1200" dirty="0"/>
              <a:t>Patient specific choices, should be provided be a trained individual to aid in haemorrhage control where appropriate</a:t>
            </a:r>
          </a:p>
          <a:p>
            <a:pPr marL="285750" indent="-285750">
              <a:buFont typeface="Arial" panose="020B0604020202020204" pitchFamily="34" charset="0"/>
              <a:buChar char="•"/>
            </a:pPr>
            <a:r>
              <a:rPr lang="en-GB" sz="1200" dirty="0"/>
              <a:t>Calcium Chloride</a:t>
            </a:r>
          </a:p>
          <a:p>
            <a:pPr marL="742950" lvl="1" indent="-285750">
              <a:buFont typeface="Arial" panose="020B0604020202020204" pitchFamily="34" charset="0"/>
              <a:buChar char="•"/>
            </a:pPr>
            <a:r>
              <a:rPr lang="en-GB" sz="1200" dirty="0"/>
              <a:t>Patients receiving blood transfusions should also receive calcium as part of their local trust policy. Calcium is essential for both cardiovascular homeostasis and haemostasis and is worsened by blood transfusion.</a:t>
            </a:r>
          </a:p>
          <a:p>
            <a:pPr marL="285750" indent="-285750">
              <a:buFont typeface="Arial" panose="020B0604020202020204" pitchFamily="34" charset="0"/>
              <a:buChar char="•"/>
            </a:pPr>
            <a:r>
              <a:rPr lang="en-GB" sz="1200" dirty="0"/>
              <a:t>Anticoagulant reversal</a:t>
            </a:r>
          </a:p>
          <a:p>
            <a:pPr marL="742950" lvl="1" indent="-285750">
              <a:buFont typeface="Arial" panose="020B0604020202020204" pitchFamily="34" charset="0"/>
              <a:buChar char="•"/>
            </a:pPr>
            <a:r>
              <a:rPr lang="en-GB" sz="1200" dirty="0"/>
              <a:t>Consideration of INR testing and anticoagulant reversal should be considered dependent on patient history and in accordance with local trust policy.</a:t>
            </a:r>
          </a:p>
          <a:p>
            <a:pPr marL="285750" indent="-285750">
              <a:buFont typeface="Arial" panose="020B0604020202020204" pitchFamily="34" charset="0"/>
              <a:buChar char="•"/>
            </a:pPr>
            <a:endParaRPr lang="en-GB" dirty="0"/>
          </a:p>
        </p:txBody>
      </p:sp>
      <p:grpSp>
        <p:nvGrpSpPr>
          <p:cNvPr id="9" name="Group 8">
            <a:extLst>
              <a:ext uri="{FF2B5EF4-FFF2-40B4-BE49-F238E27FC236}">
                <a16:creationId xmlns:a16="http://schemas.microsoft.com/office/drawing/2014/main" id="{809E2BD4-C393-DF92-EEFC-6CCC0C6C48CF}"/>
              </a:ext>
            </a:extLst>
          </p:cNvPr>
          <p:cNvGrpSpPr/>
          <p:nvPr/>
        </p:nvGrpSpPr>
        <p:grpSpPr>
          <a:xfrm>
            <a:off x="296652" y="272478"/>
            <a:ext cx="6264696" cy="9633521"/>
            <a:chOff x="303287" y="6681191"/>
            <a:chExt cx="6264696" cy="7529685"/>
          </a:xfrm>
        </p:grpSpPr>
        <p:pic>
          <p:nvPicPr>
            <p:cNvPr id="10" name="Picture 3">
              <a:extLst>
                <a:ext uri="{FF2B5EF4-FFF2-40B4-BE49-F238E27FC236}">
                  <a16:creationId xmlns:a16="http://schemas.microsoft.com/office/drawing/2014/main" id="{001496D3-3CA2-BF05-16CE-40F4BBAAD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87" y="6681191"/>
              <a:ext cx="6201569" cy="73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398296BC-F4B6-57B2-C6B5-EDBCB1C68743}"/>
                </a:ext>
              </a:extLst>
            </p:cNvPr>
            <p:cNvSpPr txBox="1"/>
            <p:nvPr/>
          </p:nvSpPr>
          <p:spPr>
            <a:xfrm>
              <a:off x="303287" y="6699935"/>
              <a:ext cx="6264696" cy="7510941"/>
            </a:xfrm>
            <a:prstGeom prst="rect">
              <a:avLst/>
            </a:prstGeom>
            <a:noFill/>
          </p:spPr>
          <p:txBody>
            <a:bodyPr wrap="square" rtlCol="0">
              <a:spAutoFit/>
            </a:bodyPr>
            <a:lstStyle/>
            <a:p>
              <a:endParaRPr lang="en-GB" sz="1200" dirty="0">
                <a:latin typeface="Raleway Light" pitchFamily="2" charset="77"/>
              </a:endParaRPr>
            </a:p>
            <a:p>
              <a:endParaRPr lang="en-GB" sz="1200" dirty="0">
                <a:latin typeface="Raleway Light" pitchFamily="2" charset="77"/>
              </a:endParaRPr>
            </a:p>
            <a:p>
              <a:endParaRPr lang="en-GB" sz="1200" dirty="0">
                <a:latin typeface="Raleway Light" pitchFamily="2" charset="77"/>
              </a:endParaRPr>
            </a:p>
            <a:p>
              <a:r>
                <a:rPr lang="en-GB" sz="1300" dirty="0">
                  <a:latin typeface="Raleway Light" pitchFamily="2" charset="77"/>
                </a:rPr>
                <a:t>Suggested Equipment Available to Clinicians managing haemorrhaging trauma patients</a:t>
              </a:r>
            </a:p>
            <a:p>
              <a:endParaRPr lang="en-GB" sz="1300" dirty="0">
                <a:latin typeface="Raleway Light" pitchFamily="2" charset="77"/>
              </a:endParaRPr>
            </a:p>
            <a:p>
              <a:pPr marL="285750" indent="-285750">
                <a:buFont typeface="Arial" panose="020B0604020202020204" pitchFamily="34" charset="0"/>
                <a:buChar char="•"/>
              </a:pPr>
              <a:r>
                <a:rPr lang="en-GB" sz="1300" dirty="0">
                  <a:latin typeface="Raleway Light" pitchFamily="2" charset="77"/>
                </a:rPr>
                <a:t>Monitoring</a:t>
              </a:r>
            </a:p>
            <a:p>
              <a:r>
                <a:rPr lang="en-GB" sz="1300" dirty="0">
                  <a:latin typeface="Raleway Light" pitchFamily="2" charset="77"/>
                </a:rPr>
                <a:t>	Resuscitation bay with cardiac monitoring</a:t>
              </a:r>
            </a:p>
            <a:p>
              <a:pPr lvl="2"/>
              <a:r>
                <a:rPr lang="en-GB" sz="1300" dirty="0">
                  <a:latin typeface="Raleway Light" pitchFamily="2" charset="77"/>
                </a:rPr>
                <a:t>Trauma Shears</a:t>
              </a:r>
            </a:p>
            <a:p>
              <a:pPr lvl="2"/>
              <a:endParaRPr lang="en-GB" sz="1300" dirty="0">
                <a:latin typeface="Raleway Light" pitchFamily="2" charset="77"/>
              </a:endParaRPr>
            </a:p>
            <a:p>
              <a:pPr marL="285750" indent="-285750">
                <a:buFont typeface="Arial" panose="020B0604020202020204" pitchFamily="34" charset="0"/>
                <a:buChar char="•"/>
              </a:pPr>
              <a:r>
                <a:rPr lang="en-GB" sz="1300" dirty="0">
                  <a:latin typeface="Raleway Light" pitchFamily="2" charset="77"/>
                </a:rPr>
                <a:t>Access</a:t>
              </a:r>
            </a:p>
            <a:p>
              <a:pPr lvl="2"/>
              <a:r>
                <a:rPr lang="en-GB" sz="1300" dirty="0">
                  <a:latin typeface="Raleway Light" pitchFamily="2" charset="77"/>
                </a:rPr>
                <a:t>Intravenous Cannula, fixation devices and bandages– Sizes 14g/16g/18g</a:t>
              </a:r>
            </a:p>
            <a:p>
              <a:pPr lvl="2"/>
              <a:r>
                <a:rPr lang="en-GB" sz="1300" dirty="0">
                  <a:latin typeface="Raleway Light" pitchFamily="2" charset="77"/>
                </a:rPr>
                <a:t>Trauma line – 9Fr</a:t>
              </a:r>
            </a:p>
            <a:p>
              <a:pPr lvl="2"/>
              <a:r>
                <a:rPr lang="en-GB" sz="1300" dirty="0">
                  <a:latin typeface="Raleway Light" pitchFamily="2" charset="77"/>
                </a:rPr>
                <a:t>Intraosseous device, needles and fixation device</a:t>
              </a:r>
            </a:p>
            <a:p>
              <a:pPr lvl="2"/>
              <a:endParaRPr lang="en-GB" sz="1300" dirty="0">
                <a:latin typeface="Raleway Light" pitchFamily="2" charset="77"/>
              </a:endParaRPr>
            </a:p>
            <a:p>
              <a:pPr marL="285750" indent="-285750">
                <a:buFont typeface="Arial" panose="020B0604020202020204" pitchFamily="34" charset="0"/>
                <a:buChar char="•"/>
              </a:pPr>
              <a:r>
                <a:rPr lang="en-GB" sz="1300" dirty="0">
                  <a:latin typeface="Raleway Light" pitchFamily="2" charset="77"/>
                </a:rPr>
                <a:t>Haemorrhage control devices</a:t>
              </a:r>
            </a:p>
            <a:p>
              <a:pPr lvl="2"/>
              <a:r>
                <a:rPr lang="en-GB" sz="1300" dirty="0">
                  <a:latin typeface="Raleway Light" pitchFamily="2" charset="77"/>
                </a:rPr>
                <a:t>Pelvic binder</a:t>
              </a:r>
            </a:p>
            <a:p>
              <a:pPr lvl="2"/>
              <a:r>
                <a:rPr lang="en-GB" sz="1300" dirty="0">
                  <a:latin typeface="Raleway Light" pitchFamily="2" charset="77"/>
                </a:rPr>
                <a:t>Kendrick traction device</a:t>
              </a:r>
            </a:p>
            <a:p>
              <a:pPr lvl="2"/>
              <a:r>
                <a:rPr lang="en-GB" sz="1300" dirty="0">
                  <a:latin typeface="Raleway Light" pitchFamily="2" charset="77"/>
                </a:rPr>
                <a:t>Sterile Gauze, Blast dressings, </a:t>
              </a:r>
              <a:r>
                <a:rPr lang="en-GB" sz="1300" dirty="0" err="1">
                  <a:latin typeface="Raleway Light" pitchFamily="2" charset="77"/>
                </a:rPr>
                <a:t>Celox</a:t>
              </a:r>
              <a:r>
                <a:rPr lang="en-GB" sz="1300" dirty="0">
                  <a:latin typeface="Raleway Light" pitchFamily="2" charset="77"/>
                </a:rPr>
                <a:t> Gauze</a:t>
              </a:r>
            </a:p>
            <a:p>
              <a:pPr lvl="2"/>
              <a:r>
                <a:rPr lang="en-GB" sz="1300" dirty="0">
                  <a:latin typeface="Raleway Light" pitchFamily="2" charset="77"/>
                </a:rPr>
                <a:t>Combat application torniquet</a:t>
              </a:r>
            </a:p>
            <a:p>
              <a:pPr lvl="2"/>
              <a:r>
                <a:rPr lang="en-GB" sz="1300" dirty="0">
                  <a:latin typeface="Raleway Light" pitchFamily="2" charset="77"/>
                </a:rPr>
                <a:t>Suturing Kit and Sutures (1.0, 2.0)</a:t>
              </a:r>
            </a:p>
            <a:p>
              <a:pPr lvl="2"/>
              <a:r>
                <a:rPr lang="en-GB" sz="1300" dirty="0">
                  <a:latin typeface="Raleway Light" pitchFamily="2" charset="77"/>
                </a:rPr>
                <a:t>Staple gun</a:t>
              </a:r>
            </a:p>
            <a:p>
              <a:pPr lvl="2"/>
              <a:r>
                <a:rPr lang="en-GB" sz="1300" dirty="0">
                  <a:latin typeface="Raleway Light" pitchFamily="2" charset="77"/>
                </a:rPr>
                <a:t>Surgical Chest drain kit including 32Fr drain</a:t>
              </a:r>
            </a:p>
            <a:p>
              <a:pPr lvl="2"/>
              <a:r>
                <a:rPr lang="en-GB" sz="1300" dirty="0">
                  <a:latin typeface="Raleway Light" pitchFamily="2" charset="77"/>
                </a:rPr>
                <a:t>Thoracotomy kit</a:t>
              </a:r>
            </a:p>
            <a:p>
              <a:pPr lvl="2"/>
              <a:r>
                <a:rPr lang="en-GB" sz="1300" dirty="0">
                  <a:latin typeface="Raleway Light" pitchFamily="2" charset="77"/>
                </a:rPr>
                <a:t>Foley catheter</a:t>
              </a:r>
            </a:p>
            <a:p>
              <a:pPr lvl="2"/>
              <a:r>
                <a:rPr lang="en-GB" sz="1300" dirty="0">
                  <a:latin typeface="Raleway Light" pitchFamily="2" charset="77"/>
                </a:rPr>
                <a:t>Maxillofacial haemorrhage equipment </a:t>
              </a:r>
              <a:r>
                <a:rPr lang="en-GB" sz="1300" dirty="0">
                  <a:solidFill>
                    <a:srgbClr val="FF0000"/>
                  </a:solidFill>
                  <a:latin typeface="Raleway Light" pitchFamily="2" charset="77"/>
                </a:rPr>
                <a:t>(Refer to TIGER #? – OMFS Injuries)</a:t>
              </a:r>
            </a:p>
            <a:p>
              <a:pPr lvl="2"/>
              <a:endParaRPr lang="en-GB" sz="1300" dirty="0">
                <a:latin typeface="Raleway Light" pitchFamily="2" charset="77"/>
              </a:endParaRPr>
            </a:p>
            <a:p>
              <a:pPr marL="285750" indent="-285750">
                <a:buFont typeface="Arial" panose="020B0604020202020204" pitchFamily="34" charset="0"/>
                <a:buChar char="•"/>
              </a:pPr>
              <a:r>
                <a:rPr lang="en-GB" sz="1300" dirty="0">
                  <a:latin typeface="Raleway Light" pitchFamily="2" charset="77"/>
                </a:rPr>
                <a:t>Airway </a:t>
              </a:r>
            </a:p>
            <a:p>
              <a:pPr lvl="2"/>
              <a:r>
                <a:rPr lang="en-GB" sz="1300" dirty="0">
                  <a:latin typeface="Raleway Light" pitchFamily="2" charset="77"/>
                </a:rPr>
                <a:t>Oxygen, non-rebreather masks, airway adjuncts.</a:t>
              </a:r>
            </a:p>
            <a:p>
              <a:pPr lvl="2"/>
              <a:r>
                <a:rPr lang="en-GB" sz="1300" dirty="0">
                  <a:latin typeface="Raleway Light" pitchFamily="2" charset="77"/>
                </a:rPr>
                <a:t>Fully stocked Intubation Trolley</a:t>
              </a:r>
            </a:p>
            <a:p>
              <a:pPr lvl="2"/>
              <a:endParaRPr lang="en-GB" sz="1300" dirty="0">
                <a:latin typeface="Raleway Light" pitchFamily="2" charset="77"/>
              </a:endParaRPr>
            </a:p>
            <a:p>
              <a:pPr marL="285750" indent="-285750">
                <a:buFont typeface="Arial" panose="020B0604020202020204" pitchFamily="34" charset="0"/>
                <a:buChar char="•"/>
              </a:pPr>
              <a:r>
                <a:rPr lang="en-GB" sz="1300" dirty="0">
                  <a:latin typeface="Raleway Light" pitchFamily="2" charset="77"/>
                </a:rPr>
                <a:t>Drugs</a:t>
              </a:r>
            </a:p>
            <a:p>
              <a:pPr lvl="2"/>
              <a:r>
                <a:rPr lang="en-GB" sz="1300" dirty="0">
                  <a:latin typeface="Raleway Light" pitchFamily="2" charset="77"/>
                </a:rPr>
                <a:t>Timely access to Blood products</a:t>
              </a:r>
            </a:p>
            <a:p>
              <a:pPr lvl="2"/>
              <a:r>
                <a:rPr lang="en-GB" sz="1300" dirty="0">
                  <a:latin typeface="Raleway Light" pitchFamily="2" charset="77"/>
                </a:rPr>
                <a:t>Bedside Blood warming device</a:t>
              </a:r>
            </a:p>
            <a:p>
              <a:pPr lvl="2"/>
              <a:r>
                <a:rPr lang="en-GB" sz="1300" dirty="0">
                  <a:latin typeface="Raleway Light" pitchFamily="2" charset="77"/>
                </a:rPr>
                <a:t>Tranexamic Acid</a:t>
              </a:r>
            </a:p>
            <a:p>
              <a:pPr lvl="2"/>
              <a:r>
                <a:rPr lang="en-GB" sz="1300" dirty="0">
                  <a:latin typeface="Raleway Light" pitchFamily="2" charset="77"/>
                </a:rPr>
                <a:t>Analgesia and sedative drugs</a:t>
              </a:r>
            </a:p>
            <a:p>
              <a:pPr lvl="2"/>
              <a:r>
                <a:rPr lang="en-GB" sz="1300" dirty="0">
                  <a:latin typeface="Raleway Light" pitchFamily="2" charset="77"/>
                </a:rPr>
                <a:t>Calcium chloride</a:t>
              </a:r>
            </a:p>
            <a:p>
              <a:pPr lvl="2"/>
              <a:r>
                <a:rPr lang="en-GB" sz="1300" dirty="0">
                  <a:latin typeface="Raleway Light" pitchFamily="2" charset="77"/>
                </a:rPr>
                <a:t>Anticoagulant Reversal agents</a:t>
              </a:r>
            </a:p>
            <a:p>
              <a:pPr lvl="2"/>
              <a:endParaRPr lang="en-GB" sz="1300" dirty="0">
                <a:latin typeface="Raleway Light" pitchFamily="2" charset="77"/>
              </a:endParaRPr>
            </a:p>
            <a:p>
              <a:pPr marL="285750" indent="-285750">
                <a:buFont typeface="Arial" panose="020B0604020202020204" pitchFamily="34" charset="0"/>
                <a:buChar char="•"/>
              </a:pPr>
              <a:r>
                <a:rPr lang="en-GB" sz="1300" dirty="0">
                  <a:latin typeface="Raleway Light" pitchFamily="2" charset="77"/>
                </a:rPr>
                <a:t>Radiology</a:t>
              </a:r>
            </a:p>
            <a:p>
              <a:pPr lvl="2"/>
              <a:r>
                <a:rPr lang="en-GB" sz="1300" dirty="0">
                  <a:latin typeface="Raleway Light" pitchFamily="2" charset="77"/>
                </a:rPr>
                <a:t>Timely Access to Xray and CT facilities. Consideration of Interventional Radiology where appropriate and available.</a:t>
              </a:r>
            </a:p>
            <a:p>
              <a:pPr lvl="2"/>
              <a:endParaRPr lang="en-GB" sz="1300" dirty="0">
                <a:latin typeface="Raleway Light" pitchFamily="2" charset="77"/>
              </a:endParaRPr>
            </a:p>
            <a:p>
              <a:pPr marL="285750" indent="-285750">
                <a:buFont typeface="Arial" panose="020B0604020202020204" pitchFamily="34" charset="0"/>
                <a:buChar char="•"/>
              </a:pPr>
              <a:r>
                <a:rPr lang="en-GB" sz="1300" dirty="0">
                  <a:latin typeface="Raleway Light" pitchFamily="2" charset="77"/>
                </a:rPr>
                <a:t>Surgical theatre</a:t>
              </a:r>
            </a:p>
            <a:p>
              <a:pPr lvl="2"/>
              <a:r>
                <a:rPr lang="en-GB" sz="1300" dirty="0">
                  <a:latin typeface="Raleway Light" pitchFamily="2" charset="77"/>
                </a:rPr>
                <a:t>Timely Access to theatre and appropriate surgical capabilities</a:t>
              </a:r>
            </a:p>
          </p:txBody>
        </p:sp>
      </p:grpSp>
      <p:grpSp>
        <p:nvGrpSpPr>
          <p:cNvPr id="3" name="Group 2">
            <a:extLst>
              <a:ext uri="{FF2B5EF4-FFF2-40B4-BE49-F238E27FC236}">
                <a16:creationId xmlns:a16="http://schemas.microsoft.com/office/drawing/2014/main" id="{12957062-290F-D995-55AA-714814BB433C}"/>
              </a:ext>
            </a:extLst>
          </p:cNvPr>
          <p:cNvGrpSpPr/>
          <p:nvPr/>
        </p:nvGrpSpPr>
        <p:grpSpPr>
          <a:xfrm>
            <a:off x="-27384" y="376426"/>
            <a:ext cx="3816424" cy="400110"/>
            <a:chOff x="-171400" y="3344715"/>
            <a:chExt cx="4293096" cy="369332"/>
          </a:xfrm>
        </p:grpSpPr>
        <p:sp>
          <p:nvSpPr>
            <p:cNvPr id="12" name="Pentagon 11">
              <a:extLst>
                <a:ext uri="{FF2B5EF4-FFF2-40B4-BE49-F238E27FC236}">
                  <a16:creationId xmlns:a16="http://schemas.microsoft.com/office/drawing/2014/main" id="{DD0252A0-7577-98D3-B458-4E119A684670}"/>
                </a:ext>
              </a:extLst>
            </p:cNvPr>
            <p:cNvSpPr/>
            <p:nvPr/>
          </p:nvSpPr>
          <p:spPr>
            <a:xfrm>
              <a:off x="-171400" y="3347864"/>
              <a:ext cx="4293096" cy="360040"/>
            </a:xfrm>
            <a:prstGeom prst="homePlate">
              <a:avLst/>
            </a:prstGeom>
            <a:solidFill>
              <a:srgbClr val="FF9900"/>
            </a:solidFill>
            <a:ln w="127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Light" pitchFamily="2" charset="77"/>
              </a:endParaRPr>
            </a:p>
          </p:txBody>
        </p:sp>
        <p:sp>
          <p:nvSpPr>
            <p:cNvPr id="13" name="TextBox 12">
              <a:extLst>
                <a:ext uri="{FF2B5EF4-FFF2-40B4-BE49-F238E27FC236}">
                  <a16:creationId xmlns:a16="http://schemas.microsoft.com/office/drawing/2014/main" id="{F1B6323D-3E90-D4FF-CB46-38BBDAC990A0}"/>
                </a:ext>
              </a:extLst>
            </p:cNvPr>
            <p:cNvSpPr txBox="1"/>
            <p:nvPr/>
          </p:nvSpPr>
          <p:spPr>
            <a:xfrm>
              <a:off x="0" y="3344715"/>
              <a:ext cx="3933056" cy="369332"/>
            </a:xfrm>
            <a:prstGeom prst="rect">
              <a:avLst/>
            </a:prstGeom>
            <a:noFill/>
          </p:spPr>
          <p:txBody>
            <a:bodyPr wrap="square" rtlCol="0">
              <a:spAutoFit/>
            </a:bodyPr>
            <a:lstStyle/>
            <a:p>
              <a:r>
                <a:rPr lang="en-GB" sz="2000" dirty="0">
                  <a:latin typeface="Raleway Light" pitchFamily="2" charset="77"/>
                </a:rPr>
                <a:t>Equipment</a:t>
              </a:r>
            </a:p>
          </p:txBody>
        </p:sp>
      </p:grpSp>
    </p:spTree>
    <p:extLst>
      <p:ext uri="{BB962C8B-B14F-4D97-AF65-F5344CB8AC3E}">
        <p14:creationId xmlns:p14="http://schemas.microsoft.com/office/powerpoint/2010/main" val="628149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09E2BD4-C393-DF92-EEFC-6CCC0C6C48CF}"/>
              </a:ext>
            </a:extLst>
          </p:cNvPr>
          <p:cNvGrpSpPr/>
          <p:nvPr/>
        </p:nvGrpSpPr>
        <p:grpSpPr>
          <a:xfrm>
            <a:off x="317971" y="920552"/>
            <a:ext cx="6201569" cy="8963362"/>
            <a:chOff x="303287" y="6681191"/>
            <a:chExt cx="6201569" cy="7482757"/>
          </a:xfrm>
        </p:grpSpPr>
        <p:pic>
          <p:nvPicPr>
            <p:cNvPr id="10" name="Picture 3">
              <a:extLst>
                <a:ext uri="{FF2B5EF4-FFF2-40B4-BE49-F238E27FC236}">
                  <a16:creationId xmlns:a16="http://schemas.microsoft.com/office/drawing/2014/main" id="{001496D3-3CA2-BF05-16CE-40F4BBAAD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87" y="6681191"/>
              <a:ext cx="6201569" cy="73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398296BC-F4B6-57B2-C6B5-EDBCB1C68743}"/>
                </a:ext>
              </a:extLst>
            </p:cNvPr>
            <p:cNvSpPr txBox="1"/>
            <p:nvPr/>
          </p:nvSpPr>
          <p:spPr>
            <a:xfrm>
              <a:off x="303287" y="6699935"/>
              <a:ext cx="6179343" cy="7464013"/>
            </a:xfrm>
            <a:prstGeom prst="rect">
              <a:avLst/>
            </a:prstGeom>
            <a:noFill/>
          </p:spPr>
          <p:txBody>
            <a:bodyPr wrap="square" rtlCol="0">
              <a:spAutoFit/>
            </a:bodyPr>
            <a:lstStyle/>
            <a:p>
              <a:r>
                <a:rPr lang="en-GB" sz="1200" b="1" u="sng" dirty="0">
                  <a:latin typeface="Raleway Light" pitchFamily="2" charset="77"/>
                </a:rPr>
                <a:t>Background</a:t>
              </a:r>
            </a:p>
            <a:p>
              <a:pPr marL="285750" indent="-285750">
                <a:buFont typeface="Arial" panose="020B0604020202020204" pitchFamily="34" charset="0"/>
                <a:buChar char="•"/>
              </a:pPr>
              <a:r>
                <a:rPr lang="en-GB" sz="1200" dirty="0">
                  <a:latin typeface="Raleway Light" pitchFamily="2" charset="77"/>
                </a:rPr>
                <a:t>Pelvic fractures are typically associated with high energy trauma and haemodynamic instability</a:t>
              </a:r>
            </a:p>
            <a:p>
              <a:pPr marL="285750" indent="-285750">
                <a:buFont typeface="Arial" panose="020B0604020202020204" pitchFamily="34" charset="0"/>
                <a:buChar char="•"/>
              </a:pPr>
              <a:r>
                <a:rPr lang="en-GB" sz="1200" dirty="0">
                  <a:latin typeface="Raleway Light" pitchFamily="2" charset="77"/>
                </a:rPr>
                <a:t>Three main fracture patterns</a:t>
              </a:r>
            </a:p>
            <a:p>
              <a:pPr marL="742950" lvl="1" indent="-285750">
                <a:buFont typeface="Arial" panose="020B0604020202020204" pitchFamily="34" charset="0"/>
                <a:buChar char="•"/>
              </a:pPr>
              <a:r>
                <a:rPr lang="en-GB" sz="1200" dirty="0">
                  <a:latin typeface="Raleway Light" pitchFamily="2" charset="77"/>
                </a:rPr>
                <a:t>Anterior-Posterior Compression – often ligamentous injuries at the Pubic symphysis of SI joint (open book). Fractures can be complicated by vascular injury with the pelvic volume significantly increased in these injuries. E.g. crush injury front to back/ head on RTC.</a:t>
              </a:r>
            </a:p>
            <a:p>
              <a:pPr marL="742950" lvl="1" indent="-285750">
                <a:buFont typeface="Arial" panose="020B0604020202020204" pitchFamily="34" charset="0"/>
                <a:buChar char="•"/>
              </a:pPr>
              <a:r>
                <a:rPr lang="en-GB" sz="1200" dirty="0">
                  <a:latin typeface="Raleway Light" pitchFamily="2" charset="77"/>
                </a:rPr>
                <a:t>Lateral compression – lateral compression of the pelvis causes inward rotation of the hemi-pelvis and instability. E.g. side impact RTC or fall on to one side</a:t>
              </a:r>
            </a:p>
            <a:p>
              <a:pPr marL="742950" lvl="1" indent="-285750">
                <a:buFont typeface="Arial" panose="020B0604020202020204" pitchFamily="34" charset="0"/>
                <a:buChar char="•"/>
              </a:pPr>
              <a:r>
                <a:rPr lang="en-GB" sz="1200" dirty="0">
                  <a:latin typeface="Raleway Light" pitchFamily="2" charset="77"/>
                </a:rPr>
                <a:t>Vertical Shear – energy transmitted through one limb and one side of the pelvis during injury. E.g. Falls from height</a:t>
              </a:r>
            </a:p>
            <a:p>
              <a:endParaRPr lang="en-GB" sz="1200" b="1" u="sng" dirty="0">
                <a:latin typeface="Raleway Light" pitchFamily="2" charset="77"/>
              </a:endParaRPr>
            </a:p>
            <a:p>
              <a:r>
                <a:rPr lang="en-GB" sz="1200" b="1" u="sng" dirty="0">
                  <a:latin typeface="Raleway Light" pitchFamily="2" charset="77"/>
                </a:rPr>
                <a:t>Indication</a:t>
              </a:r>
            </a:p>
            <a:p>
              <a:pPr marL="285750" indent="-285750">
                <a:buFont typeface="Arial" panose="020B0604020202020204" pitchFamily="34" charset="0"/>
                <a:buChar char="•"/>
              </a:pPr>
              <a:r>
                <a:rPr lang="en-GB" sz="1200" dirty="0">
                  <a:latin typeface="Raleway Light" pitchFamily="2" charset="77"/>
                </a:rPr>
                <a:t>Suspected Pelvic Ring fractures which may result in haemodynamic instability</a:t>
              </a:r>
            </a:p>
            <a:p>
              <a:endParaRPr lang="en-GB" sz="1200" b="1" u="sng" dirty="0">
                <a:latin typeface="Raleway Light" pitchFamily="2" charset="77"/>
              </a:endParaRPr>
            </a:p>
            <a:p>
              <a:r>
                <a:rPr lang="en-GB" sz="1200" b="1" u="sng" dirty="0">
                  <a:latin typeface="Raleway Light" pitchFamily="2" charset="77"/>
                </a:rPr>
                <a:t>Mechanism</a:t>
              </a:r>
            </a:p>
            <a:p>
              <a:pPr marL="285750" indent="-285750">
                <a:buFont typeface="Arial" panose="020B0604020202020204" pitchFamily="34" charset="0"/>
                <a:buChar char="•"/>
              </a:pPr>
              <a:r>
                <a:rPr lang="en-GB" sz="1200" dirty="0">
                  <a:latin typeface="Raleway Light" pitchFamily="2" charset="77"/>
                </a:rPr>
                <a:t>Provides circumferential external compression</a:t>
              </a:r>
            </a:p>
            <a:p>
              <a:pPr marL="742950" lvl="1" indent="-285750">
                <a:buFont typeface="Arial" panose="020B0604020202020204" pitchFamily="34" charset="0"/>
                <a:buChar char="•"/>
              </a:pPr>
              <a:r>
                <a:rPr lang="en-GB" sz="1200" dirty="0">
                  <a:latin typeface="Raleway Light" pitchFamily="2" charset="77"/>
                </a:rPr>
                <a:t>Reducing the volume of the pelvis to enable earlier tamponade</a:t>
              </a:r>
            </a:p>
            <a:p>
              <a:pPr marL="742950" lvl="1" indent="-285750">
                <a:buFont typeface="Arial" panose="020B0604020202020204" pitchFamily="34" charset="0"/>
                <a:buChar char="•"/>
              </a:pPr>
              <a:r>
                <a:rPr lang="en-GB" sz="1200" dirty="0">
                  <a:latin typeface="Raleway Light" pitchFamily="2" charset="77"/>
                </a:rPr>
                <a:t>Provide skeletal stabilisation, reducing pain and reducing disruption of clot </a:t>
              </a:r>
            </a:p>
            <a:p>
              <a:pPr lvl="1"/>
              <a:r>
                <a:rPr lang="en-GB" sz="1200" dirty="0">
                  <a:latin typeface="Raleway Light" pitchFamily="2" charset="77"/>
                </a:rPr>
                <a:t>         formation</a:t>
              </a:r>
            </a:p>
            <a:p>
              <a:endParaRPr lang="en-GB" sz="1200" b="1" u="sng" dirty="0">
                <a:latin typeface="Raleway Light" pitchFamily="2" charset="77"/>
              </a:endParaRPr>
            </a:p>
            <a:p>
              <a:r>
                <a:rPr lang="en-GB" sz="1200" b="1" u="sng" dirty="0">
                  <a:latin typeface="Raleway Light" pitchFamily="2" charset="77"/>
                </a:rPr>
                <a:t>How to place</a:t>
              </a:r>
            </a:p>
            <a:p>
              <a:pPr marL="228600" indent="-228600">
                <a:buFont typeface="+mj-lt"/>
                <a:buAutoNum type="arabicPeriod"/>
              </a:pPr>
              <a:r>
                <a:rPr lang="en-GB" sz="1200" dirty="0">
                  <a:latin typeface="Raleway Light" pitchFamily="2" charset="77"/>
                </a:rPr>
                <a:t>You should be familiar with the equipment prior to use</a:t>
              </a:r>
            </a:p>
            <a:p>
              <a:pPr marL="228600" indent="-228600">
                <a:buFont typeface="+mj-lt"/>
                <a:buAutoNum type="arabicPeriod"/>
              </a:pPr>
              <a:r>
                <a:rPr lang="en-GB" sz="1200" dirty="0">
                  <a:latin typeface="Raleway Light" pitchFamily="2" charset="77"/>
                </a:rPr>
                <a:t>A pelvic binder should be applied directly to skin</a:t>
              </a:r>
            </a:p>
            <a:p>
              <a:pPr marL="228600" indent="-228600">
                <a:buFont typeface="+mj-lt"/>
                <a:buAutoNum type="arabicPeriod"/>
              </a:pPr>
              <a:r>
                <a:rPr lang="en-GB" sz="1200" dirty="0">
                  <a:latin typeface="Raleway Light" pitchFamily="2" charset="77"/>
                </a:rPr>
                <a:t>Minimise patient handling to minimise clot disruption</a:t>
              </a:r>
            </a:p>
            <a:p>
              <a:pPr marL="228600" indent="-228600">
                <a:buFont typeface="+mj-lt"/>
                <a:buAutoNum type="arabicPeriod"/>
              </a:pPr>
              <a:r>
                <a:rPr lang="en-GB" sz="1200" dirty="0">
                  <a:latin typeface="Raleway Light" pitchFamily="2" charset="77"/>
                </a:rPr>
                <a:t>Limit patient rolling to 15 degrees</a:t>
              </a:r>
            </a:p>
            <a:p>
              <a:pPr marL="228600" indent="-228600">
                <a:buFont typeface="+mj-lt"/>
                <a:buAutoNum type="arabicPeriod"/>
              </a:pPr>
              <a:r>
                <a:rPr lang="en-GB" sz="1200" dirty="0">
                  <a:latin typeface="Raleway Light" pitchFamily="2" charset="77"/>
                </a:rPr>
                <a:t>Place the binder under the patient</a:t>
              </a:r>
            </a:p>
            <a:p>
              <a:pPr marL="228600" indent="-228600">
                <a:buFont typeface="+mj-lt"/>
                <a:buAutoNum type="arabicPeriod"/>
              </a:pPr>
              <a:r>
                <a:rPr lang="en-GB" sz="1200" dirty="0">
                  <a:latin typeface="Raleway Light" pitchFamily="2" charset="77"/>
                </a:rPr>
                <a:t>The splint mid point should sit over the femoral greater trochanters</a:t>
              </a:r>
            </a:p>
            <a:p>
              <a:pPr marL="228600" indent="-228600">
                <a:buFont typeface="+mj-lt"/>
                <a:buAutoNum type="arabicPeriod"/>
              </a:pPr>
              <a:r>
                <a:rPr lang="en-GB" sz="1200" dirty="0">
                  <a:latin typeface="Raleway Light" pitchFamily="2" charset="77"/>
                </a:rPr>
                <a:t>The straps are tightened together until the pelvis is reduced. You should be able to place two fingers between the belt and the patient to avoid over-tightening.</a:t>
              </a:r>
            </a:p>
            <a:p>
              <a:pPr marL="228600" indent="-228600">
                <a:buFont typeface="+mj-lt"/>
                <a:buAutoNum type="arabicPeriod"/>
              </a:pPr>
              <a:r>
                <a:rPr lang="en-GB" sz="1200" dirty="0">
                  <a:latin typeface="Raleway Light" pitchFamily="2" charset="77"/>
                </a:rPr>
                <a:t>Ensure no entrapment of genitals or debris</a:t>
              </a:r>
            </a:p>
            <a:p>
              <a:endParaRPr lang="en-GB" sz="1200" dirty="0">
                <a:latin typeface="Raleway Light" pitchFamily="2" charset="77"/>
              </a:endParaRPr>
            </a:p>
            <a:p>
              <a:r>
                <a:rPr lang="en-GB" sz="1200" b="1" u="sng" dirty="0">
                  <a:latin typeface="Raleway Light" pitchFamily="2" charset="77"/>
                </a:rPr>
                <a:t>Removal</a:t>
              </a:r>
            </a:p>
            <a:p>
              <a:pPr marL="171450" indent="-171450">
                <a:buFont typeface="Arial" panose="020B0604020202020204" pitchFamily="34" charset="0"/>
                <a:buChar char="•"/>
              </a:pPr>
              <a:r>
                <a:rPr lang="en-GB" sz="1200" dirty="0">
                  <a:latin typeface="Raleway Light" pitchFamily="2" charset="77"/>
                </a:rPr>
                <a:t>It should only be removed in a controlled clinical environment where other means of stabilisation/ splintage have been initiated or after full radiological imaging has excluded instability or clinical benefit. This should be a senior clinical decision with</a:t>
              </a:r>
            </a:p>
            <a:p>
              <a:pPr marL="171450" indent="-171450">
                <a:buFont typeface="Arial" panose="020B0604020202020204" pitchFamily="34" charset="0"/>
                <a:buChar char="•"/>
              </a:pPr>
              <a:r>
                <a:rPr lang="en-GB" sz="1200" dirty="0">
                  <a:latin typeface="Raleway Light" pitchFamily="2" charset="77"/>
                </a:rPr>
                <a:t>A repeat pelvic XR once the binder has been removed should be considered</a:t>
              </a:r>
            </a:p>
            <a:p>
              <a:endParaRPr lang="en-GB" sz="1200" b="1" u="sng" dirty="0">
                <a:latin typeface="Raleway Light" pitchFamily="2" charset="77"/>
              </a:endParaRPr>
            </a:p>
            <a:p>
              <a:r>
                <a:rPr lang="en-GB" sz="1200" b="1" u="sng" dirty="0">
                  <a:latin typeface="Raleway Light" pitchFamily="2" charset="77"/>
                </a:rPr>
                <a:t>Risks</a:t>
              </a:r>
            </a:p>
            <a:p>
              <a:pPr marL="285750" indent="-285750">
                <a:buFont typeface="Arial" panose="020B0604020202020204" pitchFamily="34" charset="0"/>
                <a:buChar char="•"/>
              </a:pPr>
              <a:r>
                <a:rPr lang="en-GB" sz="1200" dirty="0">
                  <a:latin typeface="Raleway Light" pitchFamily="2" charset="77"/>
                </a:rPr>
                <a:t>Incorrect placement can increase bony displacement – particularly lateral compression fractures</a:t>
              </a:r>
            </a:p>
            <a:p>
              <a:pPr marL="285750" indent="-285750">
                <a:buFont typeface="Arial" panose="020B0604020202020204" pitchFamily="34" charset="0"/>
                <a:buChar char="•"/>
              </a:pPr>
              <a:r>
                <a:rPr lang="en-GB" sz="1200" dirty="0">
                  <a:latin typeface="Raleway Light" pitchFamily="2" charset="77"/>
                </a:rPr>
                <a:t>Pressure necrosis of underlying skin/soft tissue - Ensure timely expedition of definitive management to minimise the duration of application</a:t>
              </a:r>
            </a:p>
            <a:p>
              <a:pPr marL="285750" indent="-285750">
                <a:buFont typeface="Arial" panose="020B0604020202020204" pitchFamily="34" charset="0"/>
                <a:buChar char="•"/>
              </a:pPr>
              <a:r>
                <a:rPr lang="en-GB" sz="1200" dirty="0">
                  <a:latin typeface="Raleway Light" pitchFamily="2" charset="77"/>
                </a:rPr>
                <a:t>Genital injury - Ensure avoidance of entrapment during placement</a:t>
              </a:r>
            </a:p>
            <a:p>
              <a:endParaRPr lang="en-GB" sz="1100" dirty="0">
                <a:latin typeface="Raleway Light" pitchFamily="2" charset="77"/>
              </a:endParaRPr>
            </a:p>
          </p:txBody>
        </p:sp>
      </p:grpSp>
      <p:grpSp>
        <p:nvGrpSpPr>
          <p:cNvPr id="4" name="Group 3">
            <a:extLst>
              <a:ext uri="{FF2B5EF4-FFF2-40B4-BE49-F238E27FC236}">
                <a16:creationId xmlns:a16="http://schemas.microsoft.com/office/drawing/2014/main" id="{79FAB5BF-B2AA-EC59-E41F-CE3192B050FF}"/>
              </a:ext>
            </a:extLst>
          </p:cNvPr>
          <p:cNvGrpSpPr/>
          <p:nvPr/>
        </p:nvGrpSpPr>
        <p:grpSpPr>
          <a:xfrm>
            <a:off x="342899" y="188217"/>
            <a:ext cx="6154415" cy="676465"/>
            <a:chOff x="604644" y="-299340"/>
            <a:chExt cx="6154415" cy="1693792"/>
          </a:xfrm>
        </p:grpSpPr>
        <p:sp>
          <p:nvSpPr>
            <p:cNvPr id="5" name="Rectangle 4">
              <a:extLst>
                <a:ext uri="{FF2B5EF4-FFF2-40B4-BE49-F238E27FC236}">
                  <a16:creationId xmlns:a16="http://schemas.microsoft.com/office/drawing/2014/main" id="{F18B8E0C-167A-270C-B94E-20B36D1C6830}"/>
                </a:ext>
              </a:extLst>
            </p:cNvPr>
            <p:cNvSpPr/>
            <p:nvPr/>
          </p:nvSpPr>
          <p:spPr>
            <a:xfrm>
              <a:off x="636717" y="-187484"/>
              <a:ext cx="6122342" cy="158193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Light" pitchFamily="2" charset="77"/>
              </a:endParaRPr>
            </a:p>
          </p:txBody>
        </p:sp>
        <p:sp>
          <p:nvSpPr>
            <p:cNvPr id="6" name="Title 1">
              <a:extLst>
                <a:ext uri="{FF2B5EF4-FFF2-40B4-BE49-F238E27FC236}">
                  <a16:creationId xmlns:a16="http://schemas.microsoft.com/office/drawing/2014/main" id="{2E44F4C3-6942-D7DA-86DB-E719DEBAD6C4}"/>
                </a:ext>
              </a:extLst>
            </p:cNvPr>
            <p:cNvSpPr txBox="1">
              <a:spLocks/>
            </p:cNvSpPr>
            <p:nvPr/>
          </p:nvSpPr>
          <p:spPr>
            <a:xfrm>
              <a:off x="604644" y="-299340"/>
              <a:ext cx="6122342" cy="1693792"/>
            </a:xfrm>
            <a:prstGeom prst="rect">
              <a:avLst/>
            </a:prstGeom>
            <a:ln w="76200">
              <a:solidFill>
                <a:schemeClr val="tx1"/>
              </a:solidFill>
            </a:ln>
          </p:spPr>
          <p:txBody>
            <a:bodyPr vert="horz" lIns="91440" tIns="45720" rIns="91440" bIns="45720" rtlCol="0"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100" dirty="0">
                <a:latin typeface="Raleway Light" pitchFamily="2" charset="77"/>
              </a:endParaRPr>
            </a:p>
          </p:txBody>
        </p:sp>
      </p:grpSp>
      <p:sp>
        <p:nvSpPr>
          <p:cNvPr id="3" name="TextBox 2">
            <a:extLst>
              <a:ext uri="{FF2B5EF4-FFF2-40B4-BE49-F238E27FC236}">
                <a16:creationId xmlns:a16="http://schemas.microsoft.com/office/drawing/2014/main" id="{7CA44DEA-29ED-DB93-86BE-01818F02FD99}"/>
              </a:ext>
            </a:extLst>
          </p:cNvPr>
          <p:cNvSpPr txBox="1"/>
          <p:nvPr/>
        </p:nvSpPr>
        <p:spPr>
          <a:xfrm>
            <a:off x="403156" y="348731"/>
            <a:ext cx="6122341" cy="400110"/>
          </a:xfrm>
          <a:prstGeom prst="rect">
            <a:avLst/>
          </a:prstGeom>
          <a:noFill/>
        </p:spPr>
        <p:txBody>
          <a:bodyPr wrap="square" rtlCol="0">
            <a:spAutoFit/>
          </a:bodyPr>
          <a:lstStyle/>
          <a:p>
            <a:pPr algn="ctr"/>
            <a:r>
              <a:rPr lang="en-US" sz="2000" dirty="0">
                <a:latin typeface="Raleway" pitchFamily="2" charset="77"/>
              </a:rPr>
              <a:t>Interventions: Pelvic Binder</a:t>
            </a:r>
          </a:p>
        </p:txBody>
      </p:sp>
    </p:spTree>
    <p:extLst>
      <p:ext uri="{BB962C8B-B14F-4D97-AF65-F5344CB8AC3E}">
        <p14:creationId xmlns:p14="http://schemas.microsoft.com/office/powerpoint/2010/main" val="57576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4139-B8E5-D0F6-2160-BF22FA925E60}"/>
            </a:ext>
          </a:extLst>
        </p:cNvPr>
        <p:cNvGrpSpPr/>
        <p:nvPr/>
      </p:nvGrpSpPr>
      <p:grpSpPr>
        <a:xfrm>
          <a:off x="0" y="0"/>
          <a:ext cx="0" cy="0"/>
          <a:chOff x="0" y="0"/>
          <a:chExt cx="0" cy="0"/>
        </a:xfrm>
      </p:grpSpPr>
      <p:pic>
        <p:nvPicPr>
          <p:cNvPr id="10" name="Picture 3">
            <a:extLst>
              <a:ext uri="{FF2B5EF4-FFF2-40B4-BE49-F238E27FC236}">
                <a16:creationId xmlns:a16="http://schemas.microsoft.com/office/drawing/2014/main" id="{665D0686-9371-05E7-E932-60EC5ABDA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71" y="980524"/>
            <a:ext cx="6201569" cy="870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a:extLst>
              <a:ext uri="{FF2B5EF4-FFF2-40B4-BE49-F238E27FC236}">
                <a16:creationId xmlns:a16="http://schemas.microsoft.com/office/drawing/2014/main" id="{1F19BD36-6710-FB94-CDF7-40A6DEF00D03}"/>
              </a:ext>
            </a:extLst>
          </p:cNvPr>
          <p:cNvGrpSpPr/>
          <p:nvPr/>
        </p:nvGrpSpPr>
        <p:grpSpPr>
          <a:xfrm>
            <a:off x="342899" y="188217"/>
            <a:ext cx="6154415" cy="676465"/>
            <a:chOff x="604644" y="-299340"/>
            <a:chExt cx="6154415" cy="1693792"/>
          </a:xfrm>
        </p:grpSpPr>
        <p:sp>
          <p:nvSpPr>
            <p:cNvPr id="5" name="Rectangle 4">
              <a:extLst>
                <a:ext uri="{FF2B5EF4-FFF2-40B4-BE49-F238E27FC236}">
                  <a16:creationId xmlns:a16="http://schemas.microsoft.com/office/drawing/2014/main" id="{3A4FD8CF-6CF4-82C0-B677-C69C99CB603C}"/>
                </a:ext>
              </a:extLst>
            </p:cNvPr>
            <p:cNvSpPr/>
            <p:nvPr/>
          </p:nvSpPr>
          <p:spPr>
            <a:xfrm>
              <a:off x="636717" y="-187484"/>
              <a:ext cx="6122342" cy="158193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Light" pitchFamily="2" charset="77"/>
              </a:endParaRPr>
            </a:p>
          </p:txBody>
        </p:sp>
        <p:sp>
          <p:nvSpPr>
            <p:cNvPr id="6" name="Title 1">
              <a:extLst>
                <a:ext uri="{FF2B5EF4-FFF2-40B4-BE49-F238E27FC236}">
                  <a16:creationId xmlns:a16="http://schemas.microsoft.com/office/drawing/2014/main" id="{4DBD8BC8-1F2F-8454-679D-5AC655032EBA}"/>
                </a:ext>
              </a:extLst>
            </p:cNvPr>
            <p:cNvSpPr txBox="1">
              <a:spLocks/>
            </p:cNvSpPr>
            <p:nvPr/>
          </p:nvSpPr>
          <p:spPr>
            <a:xfrm>
              <a:off x="604644" y="-299340"/>
              <a:ext cx="6122342" cy="1693792"/>
            </a:xfrm>
            <a:prstGeom prst="rect">
              <a:avLst/>
            </a:prstGeom>
            <a:ln w="76200">
              <a:solidFill>
                <a:schemeClr val="tx1"/>
              </a:solidFill>
            </a:ln>
          </p:spPr>
          <p:txBody>
            <a:bodyPr vert="horz" lIns="91440" tIns="45720" rIns="91440" bIns="45720" rtlCol="0"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100" dirty="0">
                <a:latin typeface="Raleway Light" pitchFamily="2" charset="77"/>
              </a:endParaRPr>
            </a:p>
          </p:txBody>
        </p:sp>
      </p:grpSp>
      <p:pic>
        <p:nvPicPr>
          <p:cNvPr id="1026" name="Picture 2" descr="Pelvic Fractures — Kwak Talk">
            <a:extLst>
              <a:ext uri="{FF2B5EF4-FFF2-40B4-BE49-F238E27FC236}">
                <a16:creationId xmlns:a16="http://schemas.microsoft.com/office/drawing/2014/main" id="{446D9268-CD54-2FFB-7F37-845F40D50D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275" y="1096364"/>
            <a:ext cx="6060965" cy="54548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udit of Pelvic Binder Position">
            <a:extLst>
              <a:ext uri="{FF2B5EF4-FFF2-40B4-BE49-F238E27FC236}">
                <a16:creationId xmlns:a16="http://schemas.microsoft.com/office/drawing/2014/main" id="{5D397EE5-76C6-338A-A6CD-13612E098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004" y="6667070"/>
            <a:ext cx="5909738" cy="24623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88603A-12EE-09F7-EBA9-0B278310BAB7}"/>
              </a:ext>
            </a:extLst>
          </p:cNvPr>
          <p:cNvSpPr txBox="1"/>
          <p:nvPr/>
        </p:nvSpPr>
        <p:spPr>
          <a:xfrm>
            <a:off x="403156" y="348731"/>
            <a:ext cx="6122341" cy="400110"/>
          </a:xfrm>
          <a:prstGeom prst="rect">
            <a:avLst/>
          </a:prstGeom>
          <a:noFill/>
        </p:spPr>
        <p:txBody>
          <a:bodyPr wrap="square" rtlCol="0">
            <a:spAutoFit/>
          </a:bodyPr>
          <a:lstStyle/>
          <a:p>
            <a:pPr algn="ctr"/>
            <a:r>
              <a:rPr lang="en-US" sz="2000" dirty="0">
                <a:latin typeface="Raleway" pitchFamily="2" charset="77"/>
              </a:rPr>
              <a:t>Interventions: Pelvic Binder</a:t>
            </a:r>
          </a:p>
        </p:txBody>
      </p:sp>
    </p:spTree>
    <p:extLst>
      <p:ext uri="{BB962C8B-B14F-4D97-AF65-F5344CB8AC3E}">
        <p14:creationId xmlns:p14="http://schemas.microsoft.com/office/powerpoint/2010/main" val="3277979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224BD25-18B8-E159-A18A-4BCF77C903C1}"/>
              </a:ext>
            </a:extLst>
          </p:cNvPr>
          <p:cNvSpPr txBox="1">
            <a:spLocks noGrp="1"/>
          </p:cNvSpPr>
          <p:nvPr>
            <p:ph idx="1"/>
          </p:nvPr>
        </p:nvSpPr>
        <p:spPr>
          <a:xfrm>
            <a:off x="342900" y="2311400"/>
            <a:ext cx="6172200" cy="6537325"/>
          </a:xfrm>
          <a:prstGeom prst="rect">
            <a:avLst/>
          </a:prstGeom>
          <a:noFill/>
        </p:spPr>
        <p:txBody>
          <a:bodyPr wrap="square" rtlCol="0">
            <a:spAutoFit/>
          </a:bodyPr>
          <a:lstStyle/>
          <a:p>
            <a:pPr marL="285750" indent="-285750">
              <a:buFont typeface="Arial" panose="020B0604020202020204" pitchFamily="34" charset="0"/>
              <a:buChar char="•"/>
            </a:pPr>
            <a:r>
              <a:rPr lang="en-GB" sz="1200" dirty="0"/>
              <a:t>Tranexamic acid</a:t>
            </a:r>
          </a:p>
          <a:p>
            <a:pPr marL="742950" lvl="1" indent="-285750">
              <a:buFont typeface="Arial" panose="020B0604020202020204" pitchFamily="34" charset="0"/>
              <a:buChar char="•"/>
            </a:pPr>
            <a:r>
              <a:rPr lang="en-GB" sz="1200" dirty="0"/>
              <a:t>Demonstrated to reduce the risk of death in a bleeding trauma patient in a time dependent fashion.</a:t>
            </a:r>
          </a:p>
          <a:p>
            <a:pPr marL="285750" indent="-285750">
              <a:buFont typeface="Arial" panose="020B0604020202020204" pitchFamily="34" charset="0"/>
              <a:buChar char="•"/>
            </a:pPr>
            <a:r>
              <a:rPr lang="en-GB" sz="1200" dirty="0"/>
              <a:t>Sedation/Analgesia</a:t>
            </a:r>
          </a:p>
          <a:p>
            <a:pPr marL="742950" lvl="1" indent="-285750">
              <a:buFont typeface="Arial" panose="020B0604020202020204" pitchFamily="34" charset="0"/>
              <a:buChar char="•"/>
            </a:pPr>
            <a:r>
              <a:rPr lang="en-GB" sz="1200" dirty="0"/>
              <a:t>Patient specific choices, should be provided be a trained individual to aid in haemorrhage control where appropriate</a:t>
            </a:r>
          </a:p>
          <a:p>
            <a:pPr marL="285750" indent="-285750">
              <a:buFont typeface="Arial" panose="020B0604020202020204" pitchFamily="34" charset="0"/>
              <a:buChar char="•"/>
            </a:pPr>
            <a:r>
              <a:rPr lang="en-GB" sz="1200" dirty="0"/>
              <a:t>Calcium Chloride</a:t>
            </a:r>
          </a:p>
          <a:p>
            <a:pPr marL="742950" lvl="1" indent="-285750">
              <a:buFont typeface="Arial" panose="020B0604020202020204" pitchFamily="34" charset="0"/>
              <a:buChar char="•"/>
            </a:pPr>
            <a:r>
              <a:rPr lang="en-GB" sz="1200" dirty="0"/>
              <a:t>Patients receiving blood transfusions should also receive calcium as part of their local trust policy. Calcium is essential for both cardiovascular homeostasis and haemostasis and is worsened by blood transfusion.</a:t>
            </a:r>
          </a:p>
          <a:p>
            <a:pPr marL="285750" indent="-285750">
              <a:buFont typeface="Arial" panose="020B0604020202020204" pitchFamily="34" charset="0"/>
              <a:buChar char="•"/>
            </a:pPr>
            <a:r>
              <a:rPr lang="en-GB" sz="1200" dirty="0"/>
              <a:t>Anticoagulant reversal</a:t>
            </a:r>
          </a:p>
          <a:p>
            <a:pPr marL="742950" lvl="1" indent="-285750">
              <a:buFont typeface="Arial" panose="020B0604020202020204" pitchFamily="34" charset="0"/>
              <a:buChar char="•"/>
            </a:pPr>
            <a:r>
              <a:rPr lang="en-GB" sz="1200" dirty="0"/>
              <a:t>Consideration of INR testing and anticoagulant reversal should be considered dependent on patient history and in accordance with local trust policy.</a:t>
            </a:r>
          </a:p>
          <a:p>
            <a:pPr marL="285750" indent="-285750">
              <a:buFont typeface="Arial" panose="020B0604020202020204" pitchFamily="34" charset="0"/>
              <a:buChar char="•"/>
            </a:pPr>
            <a:endParaRPr lang="en-GB" dirty="0"/>
          </a:p>
        </p:txBody>
      </p:sp>
      <p:grpSp>
        <p:nvGrpSpPr>
          <p:cNvPr id="9" name="Group 8">
            <a:extLst>
              <a:ext uri="{FF2B5EF4-FFF2-40B4-BE49-F238E27FC236}">
                <a16:creationId xmlns:a16="http://schemas.microsoft.com/office/drawing/2014/main" id="{809E2BD4-C393-DF92-EEFC-6CCC0C6C48CF}"/>
              </a:ext>
            </a:extLst>
          </p:cNvPr>
          <p:cNvGrpSpPr/>
          <p:nvPr/>
        </p:nvGrpSpPr>
        <p:grpSpPr>
          <a:xfrm>
            <a:off x="178874" y="1031243"/>
            <a:ext cx="6428024" cy="8645697"/>
            <a:chOff x="158829" y="6681191"/>
            <a:chExt cx="6428024" cy="7355888"/>
          </a:xfrm>
        </p:grpSpPr>
        <p:pic>
          <p:nvPicPr>
            <p:cNvPr id="10" name="Picture 3">
              <a:extLst>
                <a:ext uri="{FF2B5EF4-FFF2-40B4-BE49-F238E27FC236}">
                  <a16:creationId xmlns:a16="http://schemas.microsoft.com/office/drawing/2014/main" id="{001496D3-3CA2-BF05-16CE-40F4BBAAD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29" y="6681191"/>
              <a:ext cx="6428024" cy="73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398296BC-F4B6-57B2-C6B5-EDBCB1C68743}"/>
                </a:ext>
              </a:extLst>
            </p:cNvPr>
            <p:cNvSpPr txBox="1"/>
            <p:nvPr/>
          </p:nvSpPr>
          <p:spPr>
            <a:xfrm>
              <a:off x="231057" y="6703339"/>
              <a:ext cx="6346028" cy="7004779"/>
            </a:xfrm>
            <a:prstGeom prst="rect">
              <a:avLst/>
            </a:prstGeom>
            <a:noFill/>
          </p:spPr>
          <p:txBody>
            <a:bodyPr wrap="square" rtlCol="0">
              <a:spAutoFit/>
            </a:bodyPr>
            <a:lstStyle/>
            <a:p>
              <a:r>
                <a:rPr lang="en-GB" sz="1150" b="1" u="sng" dirty="0">
                  <a:latin typeface="Raleway Light" pitchFamily="2" charset="77"/>
                </a:rPr>
                <a:t>Background</a:t>
              </a:r>
            </a:p>
            <a:p>
              <a:pPr marL="171450" indent="-171450" algn="just">
                <a:buFont typeface="Arial" panose="020B0604020202020204" pitchFamily="34" charset="0"/>
                <a:buChar char="•"/>
              </a:pPr>
              <a:r>
                <a:rPr lang="en-GB" sz="1150" dirty="0">
                  <a:latin typeface="Raleway Light" pitchFamily="2" charset="77"/>
                </a:rPr>
                <a:t>A fracture of the femur can occur in both high and low energy incidents depending on factors such as a patients age or comorbidities. This injury can cause significant haemodynamic instability from haemorrhage. </a:t>
              </a:r>
            </a:p>
            <a:p>
              <a:pPr algn="just"/>
              <a:endParaRPr lang="en-GB" sz="1150" dirty="0">
                <a:latin typeface="Raleway Light" pitchFamily="2" charset="77"/>
              </a:endParaRPr>
            </a:p>
            <a:p>
              <a:pPr algn="just"/>
              <a:r>
                <a:rPr lang="en-GB" sz="1150" b="1" u="sng" dirty="0">
                  <a:latin typeface="Raleway Light" pitchFamily="2" charset="77"/>
                </a:rPr>
                <a:t>Indication</a:t>
              </a:r>
            </a:p>
            <a:p>
              <a:pPr marL="171450" indent="-171450">
                <a:buFont typeface="Arial" panose="020B0604020202020204" pitchFamily="34" charset="0"/>
                <a:buChar char="•"/>
              </a:pPr>
              <a:r>
                <a:rPr lang="en-GB" sz="1150" dirty="0">
                  <a:latin typeface="Raleway Light" pitchFamily="2" charset="77"/>
                </a:rPr>
                <a:t>Fracture of a femur – either open or closed</a:t>
              </a:r>
            </a:p>
            <a:p>
              <a:endParaRPr lang="en-GB" sz="1150" dirty="0">
                <a:latin typeface="Raleway Light" pitchFamily="2" charset="77"/>
              </a:endParaRPr>
            </a:p>
            <a:p>
              <a:r>
                <a:rPr lang="en-GB" sz="1150" dirty="0">
                  <a:latin typeface="Raleway Light" pitchFamily="2" charset="77"/>
                </a:rPr>
                <a:t>Contradictions</a:t>
              </a:r>
            </a:p>
            <a:p>
              <a:pPr marL="171450" indent="-171450">
                <a:buFont typeface="Arial" panose="020B0604020202020204" pitchFamily="34" charset="0"/>
                <a:buChar char="•"/>
              </a:pPr>
              <a:r>
                <a:rPr lang="en-GB" sz="1150" dirty="0">
                  <a:latin typeface="Raleway Light" pitchFamily="2" charset="77"/>
                </a:rPr>
                <a:t>The use of this device should not be used where there are fractures of the ankle or foot, or a partial amputation/avulsion where there is only marginal tissue connecting the distal limb</a:t>
              </a:r>
            </a:p>
            <a:p>
              <a:endParaRPr lang="en-GB" sz="1150" dirty="0">
                <a:latin typeface="Raleway Light" pitchFamily="2" charset="77"/>
              </a:endParaRPr>
            </a:p>
            <a:p>
              <a:r>
                <a:rPr lang="en-GB" sz="1150" b="1" u="sng" dirty="0">
                  <a:latin typeface="Raleway Light" pitchFamily="2" charset="77"/>
                </a:rPr>
                <a:t>Mechanism</a:t>
              </a:r>
            </a:p>
            <a:p>
              <a:pPr marL="171450" indent="-171450">
                <a:buFont typeface="Arial" panose="020B0604020202020204" pitchFamily="34" charset="0"/>
                <a:buChar char="•"/>
              </a:pPr>
              <a:r>
                <a:rPr lang="en-GB" sz="1150" dirty="0">
                  <a:latin typeface="Raleway Light" pitchFamily="2" charset="77"/>
                </a:rPr>
                <a:t>Reduction of a displaced closed or displaced open fracture allows:</a:t>
              </a:r>
            </a:p>
            <a:p>
              <a:pPr marL="628650" lvl="1" indent="-171450">
                <a:buFont typeface="Arial" panose="020B0604020202020204" pitchFamily="34" charset="0"/>
                <a:buChar char="•"/>
              </a:pPr>
              <a:r>
                <a:rPr lang="en-GB" sz="1150" dirty="0">
                  <a:latin typeface="Raleway Light" pitchFamily="2" charset="77"/>
                </a:rPr>
                <a:t>Analgesic benefit from fracture splintage</a:t>
              </a:r>
            </a:p>
            <a:p>
              <a:pPr marL="628650" lvl="1" indent="-171450">
                <a:buFont typeface="Arial" panose="020B0604020202020204" pitchFamily="34" charset="0"/>
                <a:buChar char="•"/>
              </a:pPr>
              <a:r>
                <a:rPr lang="en-GB" sz="1150" dirty="0">
                  <a:latin typeface="Raleway Light" pitchFamily="2" charset="77"/>
                </a:rPr>
                <a:t>Reduction in the volume of space for a fracture to bleed in to</a:t>
              </a:r>
            </a:p>
            <a:p>
              <a:endParaRPr lang="en-GB" sz="1150" dirty="0">
                <a:latin typeface="Raleway Light" pitchFamily="2" charset="77"/>
              </a:endParaRPr>
            </a:p>
            <a:p>
              <a:r>
                <a:rPr lang="en-GB" sz="1150" b="1" u="sng" dirty="0">
                  <a:latin typeface="Raleway Light" pitchFamily="2" charset="77"/>
                </a:rPr>
                <a:t>How to place</a:t>
              </a:r>
            </a:p>
            <a:p>
              <a:pPr marL="228600" indent="-228600">
                <a:buFont typeface="+mj-lt"/>
                <a:buAutoNum type="arabicPeriod"/>
              </a:pPr>
              <a:r>
                <a:rPr lang="en-GB" sz="1150" dirty="0">
                  <a:latin typeface="Raleway Light" pitchFamily="2" charset="77"/>
                </a:rPr>
                <a:t>You should be familiar with the equipment prior to use</a:t>
              </a:r>
            </a:p>
            <a:p>
              <a:pPr marL="228600" indent="-228600">
                <a:buFont typeface="+mj-lt"/>
                <a:buAutoNum type="arabicPeriod"/>
              </a:pPr>
              <a:r>
                <a:rPr lang="en-GB" sz="1150" dirty="0">
                  <a:latin typeface="Raleway Light" pitchFamily="2" charset="77"/>
                </a:rPr>
                <a:t>If the patient requires a pelvic binder then that should be applied prior to application of a Kendrick Traction device</a:t>
              </a:r>
            </a:p>
            <a:p>
              <a:pPr marL="228600" indent="-228600">
                <a:buFont typeface="+mj-lt"/>
                <a:buAutoNum type="arabicPeriod"/>
              </a:pPr>
              <a:r>
                <a:rPr lang="en-GB" sz="1150" dirty="0">
                  <a:latin typeface="Raleway Light" pitchFamily="2" charset="77"/>
                </a:rPr>
                <a:t>Clothing and footwear should be removed</a:t>
              </a:r>
            </a:p>
            <a:p>
              <a:pPr marL="228600" indent="-228600">
                <a:buFont typeface="+mj-lt"/>
                <a:buAutoNum type="arabicPeriod"/>
              </a:pPr>
              <a:r>
                <a:rPr lang="en-GB" sz="1150" dirty="0">
                  <a:latin typeface="Raleway Light" pitchFamily="2" charset="77"/>
                </a:rPr>
                <a:t>Ensure analgesia/sedation has been given to the patient</a:t>
              </a:r>
            </a:p>
            <a:p>
              <a:pPr marL="228600" indent="-228600">
                <a:buFont typeface="+mj-lt"/>
                <a:buAutoNum type="arabicPeriod"/>
              </a:pPr>
              <a:r>
                <a:rPr lang="en-GB" sz="1150" dirty="0">
                  <a:latin typeface="Raleway Light" pitchFamily="2" charset="77"/>
                </a:rPr>
                <a:t>Apply the ankle hitch tightly around the leg, above the ankle joint. Tighten by pulling the green tab strap until tight under the heel</a:t>
              </a:r>
            </a:p>
            <a:p>
              <a:pPr marL="228600" indent="-228600">
                <a:buFont typeface="+mj-lt"/>
                <a:buAutoNum type="arabicPeriod"/>
              </a:pPr>
              <a:r>
                <a:rPr lang="en-GB" sz="1150" dirty="0">
                  <a:latin typeface="Raleway Light" pitchFamily="2" charset="77"/>
                </a:rPr>
                <a:t>Apply the upper thigh belt, ensuring the  buckle is located anteriorly to the patient and the pole holder is located laterally at the level of the pelvic crest. Ensure no entrapment of genitals</a:t>
              </a:r>
            </a:p>
            <a:p>
              <a:pPr marL="228600" indent="-228600">
                <a:buFont typeface="+mj-lt"/>
                <a:buAutoNum type="arabicPeriod"/>
              </a:pPr>
              <a:r>
                <a:rPr lang="en-GB" sz="1150" dirty="0">
                  <a:latin typeface="Raleway Light" pitchFamily="2" charset="77"/>
                </a:rPr>
                <a:t>Ensure the pole is extended and each joint is secured. Ensure the length is one section distal to the foot. Place this in the upper thigh belt pole holder. Secure the elastic strap at the knee level</a:t>
              </a:r>
            </a:p>
            <a:p>
              <a:pPr marL="228600" indent="-228600">
                <a:buFont typeface="+mj-lt"/>
                <a:buAutoNum type="arabicPeriod"/>
              </a:pPr>
              <a:r>
                <a:rPr lang="en-GB" sz="1150" dirty="0">
                  <a:latin typeface="Raleway Light" pitchFamily="2" charset="77"/>
                </a:rPr>
                <a:t>Place the yellow tab ankle strap on the bar at the end of the pole</a:t>
              </a:r>
            </a:p>
            <a:p>
              <a:pPr marL="228600" indent="-228600">
                <a:buFont typeface="+mj-lt"/>
                <a:buAutoNum type="arabicPeriod"/>
              </a:pPr>
              <a:r>
                <a:rPr lang="en-GB" sz="1150" dirty="0">
                  <a:latin typeface="Raleway Light" pitchFamily="2" charset="77"/>
                </a:rPr>
                <a:t>One individual should apply traction to the leg until fracture reduction is obtained. Another individual should tighten the red tab strap until tight to maintain the traction in place</a:t>
              </a:r>
            </a:p>
            <a:p>
              <a:pPr marL="228600" indent="-228600">
                <a:buFont typeface="+mj-lt"/>
                <a:buAutoNum type="arabicPeriod"/>
              </a:pPr>
              <a:r>
                <a:rPr lang="en-GB" sz="1150" dirty="0">
                  <a:latin typeface="Raleway Light" pitchFamily="2" charset="77"/>
                </a:rPr>
                <a:t>Finish the packaging by applying the upper leg and lower leg straps</a:t>
              </a:r>
            </a:p>
            <a:p>
              <a:pPr marL="228600" indent="-228600">
                <a:buFont typeface="+mj-lt"/>
                <a:buAutoNum type="arabicPeriod"/>
              </a:pPr>
              <a:r>
                <a:rPr lang="en-GB" sz="1150" dirty="0">
                  <a:latin typeface="Raleway Light" pitchFamily="2" charset="77"/>
                </a:rPr>
                <a:t>Ensure Neurovascular status is checked post manipulation and thereafter ongoing according to local </a:t>
              </a:r>
              <a:r>
                <a:rPr lang="en-GB" sz="1150" dirty="0" err="1">
                  <a:latin typeface="Raleway Light" pitchFamily="2" charset="77"/>
                </a:rPr>
                <a:t>poicy</a:t>
              </a:r>
              <a:endParaRPr lang="en-GB" sz="1150" dirty="0">
                <a:latin typeface="Raleway Light" pitchFamily="2" charset="77"/>
              </a:endParaRPr>
            </a:p>
            <a:p>
              <a:endParaRPr lang="en-GB" sz="1150" dirty="0">
                <a:latin typeface="Raleway Light" pitchFamily="2" charset="77"/>
              </a:endParaRPr>
            </a:p>
            <a:p>
              <a:r>
                <a:rPr lang="en-GB" sz="1150" b="1" u="sng" dirty="0">
                  <a:latin typeface="Raleway Light" pitchFamily="2" charset="77"/>
                </a:rPr>
                <a:t>Removal</a:t>
              </a:r>
            </a:p>
            <a:p>
              <a:pPr marL="171450" indent="-171450">
                <a:buFont typeface="Arial" panose="020B0604020202020204" pitchFamily="34" charset="0"/>
                <a:buChar char="•"/>
              </a:pPr>
              <a:r>
                <a:rPr lang="en-GB" sz="1150" dirty="0">
                  <a:latin typeface="Raleway Light" pitchFamily="2" charset="77"/>
                </a:rPr>
                <a:t>Should be removed if the patient has no radiological proven fracture</a:t>
              </a:r>
            </a:p>
            <a:p>
              <a:pPr marL="171450" indent="-171450">
                <a:buFont typeface="Arial" panose="020B0604020202020204" pitchFamily="34" charset="0"/>
                <a:buChar char="•"/>
              </a:pPr>
              <a:r>
                <a:rPr lang="en-GB" sz="1150" dirty="0">
                  <a:latin typeface="Raleway Light" pitchFamily="2" charset="77"/>
                </a:rPr>
                <a:t>Once an alternative method of splintage/ fixation is placed/ made available</a:t>
              </a:r>
            </a:p>
            <a:p>
              <a:endParaRPr lang="en-GB" sz="1150" dirty="0">
                <a:latin typeface="Raleway Light" pitchFamily="2" charset="77"/>
              </a:endParaRPr>
            </a:p>
            <a:p>
              <a:r>
                <a:rPr lang="en-GB" sz="1150" b="1" u="sng" dirty="0">
                  <a:latin typeface="Raleway Light" pitchFamily="2" charset="77"/>
                </a:rPr>
                <a:t>Risks</a:t>
              </a:r>
            </a:p>
            <a:p>
              <a:pPr marL="171450" indent="-171450">
                <a:buFont typeface="Arial" panose="020B0604020202020204" pitchFamily="34" charset="0"/>
                <a:buChar char="•"/>
              </a:pPr>
              <a:r>
                <a:rPr lang="en-GB" sz="1150" dirty="0">
                  <a:latin typeface="Raleway Light" pitchFamily="2" charset="77"/>
                </a:rPr>
                <a:t>Skin/ Soft tissue necrosis, incorrect placement and Neurovascular injury</a:t>
              </a:r>
            </a:p>
          </p:txBody>
        </p:sp>
      </p:grpSp>
      <p:sp>
        <p:nvSpPr>
          <p:cNvPr id="3" name="AutoShape 2" descr="Simulaid Kendrick Traction Splint Trainer - Model PP00031"/>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Raleway Light" pitchFamily="2" charset="77"/>
            </a:endParaRPr>
          </a:p>
        </p:txBody>
      </p:sp>
      <p:grpSp>
        <p:nvGrpSpPr>
          <p:cNvPr id="12" name="Group 11">
            <a:extLst>
              <a:ext uri="{FF2B5EF4-FFF2-40B4-BE49-F238E27FC236}">
                <a16:creationId xmlns:a16="http://schemas.microsoft.com/office/drawing/2014/main" id="{37CBDC95-4FCA-0CEF-C05E-F370069AFB2B}"/>
              </a:ext>
            </a:extLst>
          </p:cNvPr>
          <p:cNvGrpSpPr/>
          <p:nvPr/>
        </p:nvGrpSpPr>
        <p:grpSpPr>
          <a:xfrm>
            <a:off x="378472" y="220314"/>
            <a:ext cx="6154415" cy="676465"/>
            <a:chOff x="604644" y="-299340"/>
            <a:chExt cx="6154415" cy="1693792"/>
          </a:xfrm>
        </p:grpSpPr>
        <p:sp>
          <p:nvSpPr>
            <p:cNvPr id="13" name="Rectangle 12">
              <a:extLst>
                <a:ext uri="{FF2B5EF4-FFF2-40B4-BE49-F238E27FC236}">
                  <a16:creationId xmlns:a16="http://schemas.microsoft.com/office/drawing/2014/main" id="{7A3A4D8E-76C9-1C78-761D-97F797860F55}"/>
                </a:ext>
              </a:extLst>
            </p:cNvPr>
            <p:cNvSpPr/>
            <p:nvPr/>
          </p:nvSpPr>
          <p:spPr>
            <a:xfrm>
              <a:off x="636717" y="-187484"/>
              <a:ext cx="6122342" cy="158193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Light" pitchFamily="2" charset="77"/>
              </a:endParaRPr>
            </a:p>
          </p:txBody>
        </p:sp>
        <p:sp>
          <p:nvSpPr>
            <p:cNvPr id="14" name="Title 1">
              <a:extLst>
                <a:ext uri="{FF2B5EF4-FFF2-40B4-BE49-F238E27FC236}">
                  <a16:creationId xmlns:a16="http://schemas.microsoft.com/office/drawing/2014/main" id="{3B1E1547-AD10-D44C-C8E2-13C7CC5AF30A}"/>
                </a:ext>
              </a:extLst>
            </p:cNvPr>
            <p:cNvSpPr txBox="1">
              <a:spLocks/>
            </p:cNvSpPr>
            <p:nvPr/>
          </p:nvSpPr>
          <p:spPr>
            <a:xfrm>
              <a:off x="604644" y="-299340"/>
              <a:ext cx="6122342" cy="1693792"/>
            </a:xfrm>
            <a:prstGeom prst="rect">
              <a:avLst/>
            </a:prstGeom>
            <a:ln w="76200">
              <a:solidFill>
                <a:schemeClr val="tx1"/>
              </a:solidFill>
            </a:ln>
          </p:spPr>
          <p:txBody>
            <a:bodyPr vert="horz" lIns="91440" tIns="45720" rIns="91440" bIns="45720" rtlCol="0"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100" dirty="0">
                <a:latin typeface="Raleway Light" pitchFamily="2" charset="77"/>
              </a:endParaRPr>
            </a:p>
          </p:txBody>
        </p:sp>
      </p:grpSp>
      <p:sp>
        <p:nvSpPr>
          <p:cNvPr id="15" name="TextBox 14">
            <a:extLst>
              <a:ext uri="{FF2B5EF4-FFF2-40B4-BE49-F238E27FC236}">
                <a16:creationId xmlns:a16="http://schemas.microsoft.com/office/drawing/2014/main" id="{59A3AA9A-759B-4775-6967-15152E9BBB93}"/>
              </a:ext>
            </a:extLst>
          </p:cNvPr>
          <p:cNvSpPr txBox="1"/>
          <p:nvPr/>
        </p:nvSpPr>
        <p:spPr>
          <a:xfrm>
            <a:off x="373775" y="354778"/>
            <a:ext cx="6122341" cy="400110"/>
          </a:xfrm>
          <a:prstGeom prst="rect">
            <a:avLst/>
          </a:prstGeom>
          <a:noFill/>
        </p:spPr>
        <p:txBody>
          <a:bodyPr wrap="square" rtlCol="0">
            <a:spAutoFit/>
          </a:bodyPr>
          <a:lstStyle/>
          <a:p>
            <a:pPr algn="ctr"/>
            <a:r>
              <a:rPr lang="en-US" sz="2000" dirty="0">
                <a:latin typeface="Raleway" pitchFamily="2" charset="77"/>
              </a:rPr>
              <a:t>Interventions: Kendrick Traction Device</a:t>
            </a:r>
          </a:p>
        </p:txBody>
      </p:sp>
    </p:spTree>
    <p:extLst>
      <p:ext uri="{BB962C8B-B14F-4D97-AF65-F5344CB8AC3E}">
        <p14:creationId xmlns:p14="http://schemas.microsoft.com/office/powerpoint/2010/main" val="227996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9986A-5F41-00D6-5B03-E0F31327FE4D}"/>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9347AE6-54A4-CE03-52A3-1A4E90DF6B54}"/>
              </a:ext>
            </a:extLst>
          </p:cNvPr>
          <p:cNvSpPr txBox="1">
            <a:spLocks noGrp="1"/>
          </p:cNvSpPr>
          <p:nvPr>
            <p:ph idx="1"/>
          </p:nvPr>
        </p:nvSpPr>
        <p:spPr>
          <a:xfrm>
            <a:off x="342900" y="2311400"/>
            <a:ext cx="6172200" cy="6537325"/>
          </a:xfrm>
          <a:prstGeom prst="rect">
            <a:avLst/>
          </a:prstGeom>
          <a:noFill/>
        </p:spPr>
        <p:txBody>
          <a:bodyPr wrap="square" rtlCol="0">
            <a:spAutoFit/>
          </a:bodyPr>
          <a:lstStyle/>
          <a:p>
            <a:pPr marL="285750" indent="-285750">
              <a:buFont typeface="Arial" panose="020B0604020202020204" pitchFamily="34" charset="0"/>
              <a:buChar char="•"/>
            </a:pPr>
            <a:r>
              <a:rPr lang="en-GB" sz="1200" dirty="0"/>
              <a:t>Tranexamic acid</a:t>
            </a:r>
          </a:p>
          <a:p>
            <a:pPr marL="742950" lvl="1" indent="-285750">
              <a:buFont typeface="Arial" panose="020B0604020202020204" pitchFamily="34" charset="0"/>
              <a:buChar char="•"/>
            </a:pPr>
            <a:r>
              <a:rPr lang="en-GB" sz="1200" dirty="0"/>
              <a:t>Demonstrated to reduce the risk of death in a bleeding trauma patient in a time dependent fashion.</a:t>
            </a:r>
          </a:p>
          <a:p>
            <a:pPr marL="285750" indent="-285750">
              <a:buFont typeface="Arial" panose="020B0604020202020204" pitchFamily="34" charset="0"/>
              <a:buChar char="•"/>
            </a:pPr>
            <a:r>
              <a:rPr lang="en-GB" sz="1200" dirty="0"/>
              <a:t>Sedation/Analgesia</a:t>
            </a:r>
          </a:p>
          <a:p>
            <a:pPr marL="742950" lvl="1" indent="-285750">
              <a:buFont typeface="Arial" panose="020B0604020202020204" pitchFamily="34" charset="0"/>
              <a:buChar char="•"/>
            </a:pPr>
            <a:r>
              <a:rPr lang="en-GB" sz="1200" dirty="0"/>
              <a:t>Patient specific choices, should be provided be a trained individual to aid in haemorrhage control where appropriate</a:t>
            </a:r>
          </a:p>
          <a:p>
            <a:pPr marL="285750" indent="-285750">
              <a:buFont typeface="Arial" panose="020B0604020202020204" pitchFamily="34" charset="0"/>
              <a:buChar char="•"/>
            </a:pPr>
            <a:r>
              <a:rPr lang="en-GB" sz="1200" dirty="0"/>
              <a:t>Calcium Chloride</a:t>
            </a:r>
          </a:p>
          <a:p>
            <a:pPr marL="742950" lvl="1" indent="-285750">
              <a:buFont typeface="Arial" panose="020B0604020202020204" pitchFamily="34" charset="0"/>
              <a:buChar char="•"/>
            </a:pPr>
            <a:r>
              <a:rPr lang="en-GB" sz="1200" dirty="0"/>
              <a:t>Patients receiving blood transfusions should also receive calcium as part of their local trust policy. Calcium is essential for both cardiovascular homeostasis and haemostasis and is worsened by blood transfusion.</a:t>
            </a:r>
          </a:p>
          <a:p>
            <a:pPr marL="285750" indent="-285750">
              <a:buFont typeface="Arial" panose="020B0604020202020204" pitchFamily="34" charset="0"/>
              <a:buChar char="•"/>
            </a:pPr>
            <a:r>
              <a:rPr lang="en-GB" sz="1200" dirty="0"/>
              <a:t>Anticoagulant reversal</a:t>
            </a:r>
          </a:p>
          <a:p>
            <a:pPr marL="742950" lvl="1" indent="-285750">
              <a:buFont typeface="Arial" panose="020B0604020202020204" pitchFamily="34" charset="0"/>
              <a:buChar char="•"/>
            </a:pPr>
            <a:r>
              <a:rPr lang="en-GB" sz="1200" dirty="0"/>
              <a:t>Consideration of INR testing and anticoagulant reversal should be considered dependent on patient history and in accordance with local trust policy.</a:t>
            </a:r>
          </a:p>
          <a:p>
            <a:pPr marL="285750" indent="-285750">
              <a:buFont typeface="Arial" panose="020B0604020202020204" pitchFamily="34" charset="0"/>
              <a:buChar char="•"/>
            </a:pPr>
            <a:endParaRPr lang="en-GB" dirty="0"/>
          </a:p>
        </p:txBody>
      </p:sp>
      <p:pic>
        <p:nvPicPr>
          <p:cNvPr id="10" name="Picture 3">
            <a:extLst>
              <a:ext uri="{FF2B5EF4-FFF2-40B4-BE49-F238E27FC236}">
                <a16:creationId xmlns:a16="http://schemas.microsoft.com/office/drawing/2014/main" id="{C487C4F8-C4DC-B3D1-889E-29EF4049E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704" y="1031243"/>
            <a:ext cx="6428024" cy="701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Simulaid Kendrick Traction Splint Trainer - Model PP00031">
            <a:extLst>
              <a:ext uri="{FF2B5EF4-FFF2-40B4-BE49-F238E27FC236}">
                <a16:creationId xmlns:a16="http://schemas.microsoft.com/office/drawing/2014/main" id="{C459AE98-DEB2-AB7D-51FC-50964D3355A9}"/>
              </a:ext>
            </a:extLst>
          </p:cNvPr>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Raleway Light" pitchFamily="2" charset="77"/>
            </a:endParaRPr>
          </a:p>
        </p:txBody>
      </p:sp>
      <p:grpSp>
        <p:nvGrpSpPr>
          <p:cNvPr id="12" name="Group 11">
            <a:extLst>
              <a:ext uri="{FF2B5EF4-FFF2-40B4-BE49-F238E27FC236}">
                <a16:creationId xmlns:a16="http://schemas.microsoft.com/office/drawing/2014/main" id="{29C15754-3992-4FA5-BBC9-DB7F8ADB4194}"/>
              </a:ext>
            </a:extLst>
          </p:cNvPr>
          <p:cNvGrpSpPr/>
          <p:nvPr/>
        </p:nvGrpSpPr>
        <p:grpSpPr>
          <a:xfrm>
            <a:off x="378472" y="220314"/>
            <a:ext cx="6154415" cy="676465"/>
            <a:chOff x="604644" y="-299340"/>
            <a:chExt cx="6154415" cy="1693792"/>
          </a:xfrm>
        </p:grpSpPr>
        <p:sp>
          <p:nvSpPr>
            <p:cNvPr id="13" name="Rectangle 12">
              <a:extLst>
                <a:ext uri="{FF2B5EF4-FFF2-40B4-BE49-F238E27FC236}">
                  <a16:creationId xmlns:a16="http://schemas.microsoft.com/office/drawing/2014/main" id="{3BA185DF-5523-9231-0F47-CDC9A67F3BE9}"/>
                </a:ext>
              </a:extLst>
            </p:cNvPr>
            <p:cNvSpPr/>
            <p:nvPr/>
          </p:nvSpPr>
          <p:spPr>
            <a:xfrm>
              <a:off x="636717" y="-187484"/>
              <a:ext cx="6122342" cy="158193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Light" pitchFamily="2" charset="77"/>
              </a:endParaRPr>
            </a:p>
          </p:txBody>
        </p:sp>
        <p:sp>
          <p:nvSpPr>
            <p:cNvPr id="14" name="Title 1">
              <a:extLst>
                <a:ext uri="{FF2B5EF4-FFF2-40B4-BE49-F238E27FC236}">
                  <a16:creationId xmlns:a16="http://schemas.microsoft.com/office/drawing/2014/main" id="{847F26BA-D4A9-4E37-F56E-20829505AB44}"/>
                </a:ext>
              </a:extLst>
            </p:cNvPr>
            <p:cNvSpPr txBox="1">
              <a:spLocks/>
            </p:cNvSpPr>
            <p:nvPr/>
          </p:nvSpPr>
          <p:spPr>
            <a:xfrm>
              <a:off x="604644" y="-299340"/>
              <a:ext cx="6122342" cy="1693792"/>
            </a:xfrm>
            <a:prstGeom prst="rect">
              <a:avLst/>
            </a:prstGeom>
            <a:ln w="76200">
              <a:solidFill>
                <a:schemeClr val="tx1"/>
              </a:solidFill>
            </a:ln>
          </p:spPr>
          <p:txBody>
            <a:bodyPr vert="horz" lIns="91440" tIns="45720" rIns="91440" bIns="45720" rtlCol="0"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100" dirty="0">
                <a:latin typeface="Raleway Light" pitchFamily="2" charset="77"/>
              </a:endParaRPr>
            </a:p>
          </p:txBody>
        </p:sp>
      </p:grpSp>
      <p:sp>
        <p:nvSpPr>
          <p:cNvPr id="15" name="TextBox 14">
            <a:extLst>
              <a:ext uri="{FF2B5EF4-FFF2-40B4-BE49-F238E27FC236}">
                <a16:creationId xmlns:a16="http://schemas.microsoft.com/office/drawing/2014/main" id="{7E072CD9-CB48-891F-B965-870C44EB5CB5}"/>
              </a:ext>
            </a:extLst>
          </p:cNvPr>
          <p:cNvSpPr txBox="1"/>
          <p:nvPr/>
        </p:nvSpPr>
        <p:spPr>
          <a:xfrm>
            <a:off x="373775" y="354778"/>
            <a:ext cx="6122341" cy="400110"/>
          </a:xfrm>
          <a:prstGeom prst="rect">
            <a:avLst/>
          </a:prstGeom>
          <a:noFill/>
        </p:spPr>
        <p:txBody>
          <a:bodyPr wrap="square" rtlCol="0">
            <a:spAutoFit/>
          </a:bodyPr>
          <a:lstStyle/>
          <a:p>
            <a:pPr algn="ctr"/>
            <a:r>
              <a:rPr lang="en-US" sz="2000" dirty="0">
                <a:latin typeface="Raleway" pitchFamily="2" charset="77"/>
              </a:rPr>
              <a:t>Interventions: Kendrick Traction Device</a:t>
            </a:r>
          </a:p>
        </p:txBody>
      </p:sp>
      <p:grpSp>
        <p:nvGrpSpPr>
          <p:cNvPr id="19" name="Group 18">
            <a:extLst>
              <a:ext uri="{FF2B5EF4-FFF2-40B4-BE49-F238E27FC236}">
                <a16:creationId xmlns:a16="http://schemas.microsoft.com/office/drawing/2014/main" id="{72C0AE78-0784-1057-5862-1BD4B162672B}"/>
              </a:ext>
            </a:extLst>
          </p:cNvPr>
          <p:cNvGrpSpPr/>
          <p:nvPr/>
        </p:nvGrpSpPr>
        <p:grpSpPr>
          <a:xfrm>
            <a:off x="487432" y="1173134"/>
            <a:ext cx="5904422" cy="2483722"/>
            <a:chOff x="476789" y="1173135"/>
            <a:chExt cx="5904422" cy="2483722"/>
          </a:xfrm>
        </p:grpSpPr>
        <p:pic>
          <p:nvPicPr>
            <p:cNvPr id="4" name="Picture 3" descr="A close-up of a leg&#10;&#10;Description automatically generated">
              <a:extLst>
                <a:ext uri="{FF2B5EF4-FFF2-40B4-BE49-F238E27FC236}">
                  <a16:creationId xmlns:a16="http://schemas.microsoft.com/office/drawing/2014/main" id="{D56B1B90-F1EB-F4F3-E025-448293FD15E2}"/>
                </a:ext>
              </a:extLst>
            </p:cNvPr>
            <p:cNvPicPr>
              <a:picLocks noChangeAspect="1"/>
            </p:cNvPicPr>
            <p:nvPr/>
          </p:nvPicPr>
          <p:blipFill rotWithShape="1">
            <a:blip r:embed="rId3">
              <a:extLst>
                <a:ext uri="{28A0092B-C50C-407E-A947-70E740481C1C}">
                  <a14:useLocalDpi xmlns:a14="http://schemas.microsoft.com/office/drawing/2010/main" val="0"/>
                </a:ext>
              </a:extLst>
            </a:blip>
            <a:srcRect l="2141" r="2197" b="50843"/>
            <a:stretch/>
          </p:blipFill>
          <p:spPr>
            <a:xfrm>
              <a:off x="476789" y="1173135"/>
              <a:ext cx="5904422" cy="2483722"/>
            </a:xfrm>
            <a:prstGeom prst="rect">
              <a:avLst/>
            </a:prstGeom>
          </p:spPr>
        </p:pic>
        <p:sp>
          <p:nvSpPr>
            <p:cNvPr id="5" name="TextBox 4">
              <a:extLst>
                <a:ext uri="{FF2B5EF4-FFF2-40B4-BE49-F238E27FC236}">
                  <a16:creationId xmlns:a16="http://schemas.microsoft.com/office/drawing/2014/main" id="{497DBCB1-CF13-5193-132B-03594E662347}"/>
                </a:ext>
              </a:extLst>
            </p:cNvPr>
            <p:cNvSpPr txBox="1"/>
            <p:nvPr/>
          </p:nvSpPr>
          <p:spPr>
            <a:xfrm>
              <a:off x="476789" y="1261988"/>
              <a:ext cx="2808312" cy="369332"/>
            </a:xfrm>
            <a:prstGeom prst="rect">
              <a:avLst/>
            </a:prstGeom>
            <a:solidFill>
              <a:schemeClr val="bg1"/>
            </a:solidFill>
          </p:spPr>
          <p:txBody>
            <a:bodyPr wrap="square" rtlCol="0">
              <a:spAutoFit/>
            </a:bodyPr>
            <a:lstStyle/>
            <a:p>
              <a:r>
                <a:rPr lang="en-US" dirty="0"/>
                <a:t>Equipment required</a:t>
              </a:r>
            </a:p>
          </p:txBody>
        </p:sp>
        <p:sp>
          <p:nvSpPr>
            <p:cNvPr id="6" name="TextBox 5">
              <a:extLst>
                <a:ext uri="{FF2B5EF4-FFF2-40B4-BE49-F238E27FC236}">
                  <a16:creationId xmlns:a16="http://schemas.microsoft.com/office/drawing/2014/main" id="{7C5A7A2E-DD4F-2662-6FF1-681BB7A00E7D}"/>
                </a:ext>
              </a:extLst>
            </p:cNvPr>
            <p:cNvSpPr txBox="1"/>
            <p:nvPr/>
          </p:nvSpPr>
          <p:spPr>
            <a:xfrm>
              <a:off x="3471716" y="1261988"/>
              <a:ext cx="2808312" cy="369332"/>
            </a:xfrm>
            <a:prstGeom prst="rect">
              <a:avLst/>
            </a:prstGeom>
            <a:solidFill>
              <a:schemeClr val="bg1"/>
            </a:solidFill>
          </p:spPr>
          <p:txBody>
            <a:bodyPr wrap="square" rtlCol="0">
              <a:spAutoFit/>
            </a:bodyPr>
            <a:lstStyle/>
            <a:p>
              <a:r>
                <a:rPr lang="en-US" dirty="0"/>
                <a:t>Ankle hitch</a:t>
              </a:r>
            </a:p>
          </p:txBody>
        </p:sp>
      </p:grpSp>
      <p:sp>
        <p:nvSpPr>
          <p:cNvPr id="7" name="TextBox 6">
            <a:extLst>
              <a:ext uri="{FF2B5EF4-FFF2-40B4-BE49-F238E27FC236}">
                <a16:creationId xmlns:a16="http://schemas.microsoft.com/office/drawing/2014/main" id="{AC980B78-BCF6-9BB0-D048-5DB2F67FFCC3}"/>
              </a:ext>
            </a:extLst>
          </p:cNvPr>
          <p:cNvSpPr txBox="1"/>
          <p:nvPr/>
        </p:nvSpPr>
        <p:spPr>
          <a:xfrm>
            <a:off x="476789" y="3800872"/>
            <a:ext cx="2808312" cy="369332"/>
          </a:xfrm>
          <a:prstGeom prst="rect">
            <a:avLst/>
          </a:prstGeom>
          <a:solidFill>
            <a:schemeClr val="bg1"/>
          </a:solidFill>
        </p:spPr>
        <p:txBody>
          <a:bodyPr wrap="square" rtlCol="0">
            <a:spAutoFit/>
          </a:bodyPr>
          <a:lstStyle/>
          <a:p>
            <a:endParaRPr lang="en-US" dirty="0"/>
          </a:p>
        </p:txBody>
      </p:sp>
      <p:pic>
        <p:nvPicPr>
          <p:cNvPr id="18" name="Picture 17" descr="A leg with straps on it&#10;&#10;Description automatically generated">
            <a:extLst>
              <a:ext uri="{FF2B5EF4-FFF2-40B4-BE49-F238E27FC236}">
                <a16:creationId xmlns:a16="http://schemas.microsoft.com/office/drawing/2014/main" id="{D262DAA2-4C56-041A-F4D1-1858C98E06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611" y="3735874"/>
            <a:ext cx="6080064" cy="4123262"/>
          </a:xfrm>
          <a:prstGeom prst="rect">
            <a:avLst/>
          </a:prstGeom>
        </p:spPr>
      </p:pic>
    </p:spTree>
    <p:extLst>
      <p:ext uri="{BB962C8B-B14F-4D97-AF65-F5344CB8AC3E}">
        <p14:creationId xmlns:p14="http://schemas.microsoft.com/office/powerpoint/2010/main" val="1477297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LETN">
      <a:majorFont>
        <a:latin typeface="Candar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1194</TotalTime>
  <Words>3122</Words>
  <Application>Microsoft Macintosh PowerPoint</Application>
  <PresentationFormat>A4 Paper (210x297 mm)</PresentationFormat>
  <Paragraphs>331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Raleway</vt:lpstr>
      <vt:lpstr>Raleway Light</vt:lpstr>
      <vt:lpstr>Office Theme</vt:lpstr>
      <vt:lpstr>T.I.G.E.R. #9 Haemorrhage Control in Trauma patients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Barts Health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Hicks, Derek</dc:creator>
  <cp:lastModifiedBy>KOSUGE, Hannah (BARTS HEALTH NHS TRUST)</cp:lastModifiedBy>
  <cp:revision>70</cp:revision>
  <dcterms:created xsi:type="dcterms:W3CDTF">2021-01-22T11:56:05Z</dcterms:created>
  <dcterms:modified xsi:type="dcterms:W3CDTF">2024-01-25T17:35:56Z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0e398ac4-85f5-4082-b192-8cef24e7ed5a</vt:lpwstr>
  </property>
</Properties>
</file>