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6" r:id="rId3"/>
    <p:sldId id="257" r:id="rId4"/>
    <p:sldId id="265" r:id="rId5"/>
    <p:sldId id="258" r:id="rId6"/>
    <p:sldId id="261" r:id="rId7"/>
    <p:sldId id="262" r:id="rId8"/>
    <p:sldId id="264"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4626"/>
  </p:normalViewPr>
  <p:slideViewPr>
    <p:cSldViewPr>
      <p:cViewPr varScale="1">
        <p:scale>
          <a:sx n="83" d="100"/>
          <a:sy n="83" d="100"/>
        </p:scale>
        <p:origin x="4056" y="22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EC6C1-CACE-0C46-BF1C-C248A318B685}" type="datetimeFigureOut">
              <a:rPr lang="en-GB" smtClean="0"/>
              <a:t>30/05/2023</a:t>
            </a:fld>
            <a:endParaRPr lang="en-GB"/>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61BB0-AB13-C04E-ACEF-AE94F103F2F0}" type="slidenum">
              <a:rPr lang="en-GB" smtClean="0"/>
              <a:t>‹#›</a:t>
            </a:fld>
            <a:endParaRPr lang="en-GB"/>
          </a:p>
        </p:txBody>
      </p:sp>
    </p:spTree>
    <p:extLst>
      <p:ext uri="{BB962C8B-B14F-4D97-AF65-F5344CB8AC3E}">
        <p14:creationId xmlns:p14="http://schemas.microsoft.com/office/powerpoint/2010/main" val="186576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1D61BB0-AB13-C04E-ACEF-AE94F103F2F0}" type="slidenum">
              <a:rPr lang="en-GB" smtClean="0"/>
              <a:t>5</a:t>
            </a:fld>
            <a:endParaRPr lang="en-GB"/>
          </a:p>
        </p:txBody>
      </p:sp>
    </p:spTree>
    <p:extLst>
      <p:ext uri="{BB962C8B-B14F-4D97-AF65-F5344CB8AC3E}">
        <p14:creationId xmlns:p14="http://schemas.microsoft.com/office/powerpoint/2010/main" val="373079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1D61BB0-AB13-C04E-ACEF-AE94F103F2F0}" type="slidenum">
              <a:rPr lang="en-GB" smtClean="0"/>
              <a:t>7</a:t>
            </a:fld>
            <a:endParaRPr lang="en-GB"/>
          </a:p>
        </p:txBody>
      </p:sp>
    </p:spTree>
    <p:extLst>
      <p:ext uri="{BB962C8B-B14F-4D97-AF65-F5344CB8AC3E}">
        <p14:creationId xmlns:p14="http://schemas.microsoft.com/office/powerpoint/2010/main" val="142260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689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10405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83767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19501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F27CF-229A-4614-B982-CD843F4482C2}" type="datetimeFigureOut">
              <a:rPr lang="en-GB" smtClean="0"/>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389367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7F27CF-229A-4614-B982-CD843F4482C2}" type="datetimeFigureOut">
              <a:rPr lang="en-GB" smtClean="0"/>
              <a:t>30/05/2023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153130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7F27CF-229A-4614-B982-CD843F4482C2}" type="datetimeFigureOut">
              <a:rPr lang="en-GB" smtClean="0"/>
              <a:t>30/05/2023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67599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7F27CF-229A-4614-B982-CD843F4482C2}" type="datetimeFigureOut">
              <a:rPr lang="en-GB" smtClean="0"/>
              <a:t>30/05/2023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87315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F27CF-229A-4614-B982-CD843F4482C2}" type="datetimeFigureOut">
              <a:rPr lang="en-GB" smtClean="0"/>
              <a:t>30/05/2023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98083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F27CF-229A-4614-B982-CD843F4482C2}" type="datetimeFigureOut">
              <a:rPr lang="en-GB" smtClean="0"/>
              <a:t>30/05/2023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5271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F27CF-229A-4614-B982-CD843F4482C2}" type="datetimeFigureOut">
              <a:rPr lang="en-GB" smtClean="0"/>
              <a:t>30/05/2023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16663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7000" t="-1000" r="-17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F7F27CF-229A-4614-B982-CD843F4482C2}" type="datetimeFigureOut">
              <a:rPr lang="en-GB" smtClean="0"/>
              <a:t>30/05/2023</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B0AC2227-8587-43EA-8B3D-88FB627351DB}" type="slidenum">
              <a:rPr lang="en-GB" smtClean="0"/>
              <a:t>‹#›</a:t>
            </a:fld>
            <a:endParaRPr lang="en-GB"/>
          </a:p>
        </p:txBody>
      </p:sp>
    </p:spTree>
    <p:extLst>
      <p:ext uri="{BB962C8B-B14F-4D97-AF65-F5344CB8AC3E}">
        <p14:creationId xmlns:p14="http://schemas.microsoft.com/office/powerpoint/2010/main" val="1996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hyperlink" Target="http://highlandultrasound.com/med-guid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nysora.com/techniques/lower-extremity/ultrasound-guided-femoral-nerve-block/" TargetMode="External"/><Relationship Id="rId5" Type="http://schemas.openxmlformats.org/officeDocument/2006/relationships/hyperlink" Target="https://www.emra.org/books/pain-management/ultrasound-guided-nerve-block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2696" y="428498"/>
            <a:ext cx="5472608" cy="1326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50354" y="272482"/>
            <a:ext cx="5830974" cy="1656182"/>
          </a:xfrm>
          <a:ln w="127000" cmpd="thinThick">
            <a:solidFill>
              <a:schemeClr val="tx1"/>
            </a:solidFill>
          </a:ln>
          <a:effectLst/>
        </p:spPr>
        <p:txBody>
          <a:bodyPr>
            <a:normAutofit/>
          </a:bodyPr>
          <a:lstStyle/>
          <a:p>
            <a:r>
              <a:rPr lang="en-GB" sz="5800" dirty="0"/>
              <a:t>T.I.G.E.R.</a:t>
            </a:r>
            <a:br>
              <a:rPr lang="en-GB" sz="8000" dirty="0"/>
            </a:br>
            <a:r>
              <a:rPr lang="en-GB" sz="3100" dirty="0"/>
              <a:t>#7 </a:t>
            </a:r>
            <a:r>
              <a:rPr lang="en-GB" sz="3100" b="1" dirty="0"/>
              <a:t>US-guided </a:t>
            </a:r>
            <a:r>
              <a:rPr lang="it-IT" sz="3100" b="1" i="0" u="none" strike="noStrike" dirty="0" err="1">
                <a:solidFill>
                  <a:srgbClr val="000000"/>
                </a:solidFill>
                <a:effectLst/>
                <a:latin typeface="Calibri" panose="020F0502020204030204" pitchFamily="34" charset="0"/>
              </a:rPr>
              <a:t>Fascial</a:t>
            </a:r>
            <a:r>
              <a:rPr lang="it-IT" sz="3100" b="1" i="0" u="none" strike="noStrike" dirty="0">
                <a:solidFill>
                  <a:srgbClr val="000000"/>
                </a:solidFill>
                <a:effectLst/>
                <a:latin typeface="Calibri" panose="020F0502020204030204" pitchFamily="34" charset="0"/>
              </a:rPr>
              <a:t> </a:t>
            </a:r>
            <a:r>
              <a:rPr lang="it-IT" sz="3100" b="1" i="0" u="none" strike="noStrike" dirty="0" err="1">
                <a:solidFill>
                  <a:srgbClr val="000000"/>
                </a:solidFill>
                <a:effectLst/>
                <a:latin typeface="Calibri" panose="020F0502020204030204" pitchFamily="34" charset="0"/>
              </a:rPr>
              <a:t>Plane</a:t>
            </a:r>
            <a:r>
              <a:rPr lang="it-IT" sz="3100" b="1" i="0" u="none" strike="noStrike" dirty="0">
                <a:solidFill>
                  <a:srgbClr val="000000"/>
                </a:solidFill>
                <a:effectLst/>
                <a:latin typeface="Calibri" panose="020F0502020204030204" pitchFamily="34" charset="0"/>
              </a:rPr>
              <a:t> </a:t>
            </a:r>
            <a:r>
              <a:rPr lang="it-IT" sz="3100" b="1" i="0" u="none" strike="noStrike" dirty="0" err="1">
                <a:solidFill>
                  <a:srgbClr val="000000"/>
                </a:solidFill>
                <a:effectLst/>
                <a:latin typeface="Calibri" panose="020F0502020204030204" pitchFamily="34" charset="0"/>
              </a:rPr>
              <a:t>Blocks</a:t>
            </a:r>
            <a:endParaRPr lang="en-GB" sz="2800" b="1" dirty="0"/>
          </a:p>
        </p:txBody>
      </p:sp>
      <p:sp>
        <p:nvSpPr>
          <p:cNvPr id="11" name="Rectangle 10"/>
          <p:cNvSpPr/>
          <p:nvPr/>
        </p:nvSpPr>
        <p:spPr>
          <a:xfrm>
            <a:off x="188640" y="2072680"/>
            <a:ext cx="6480720" cy="7638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368660" y="3090275"/>
            <a:ext cx="6120680" cy="1502685"/>
          </a:xfrm>
          <a:ln w="28575">
            <a:solidFill>
              <a:schemeClr val="tx1"/>
            </a:solidFill>
            <a:round/>
          </a:ln>
        </p:spPr>
        <p:txBody>
          <a:bodyPr>
            <a:noAutofit/>
          </a:bodyPr>
          <a:lstStyle/>
          <a:p>
            <a:pPr algn="l"/>
            <a:r>
              <a:rPr lang="en-GB" sz="1300" dirty="0">
                <a:solidFill>
                  <a:schemeClr val="tx1"/>
                </a:solidFill>
              </a:rPr>
              <a:t>Ultrasound-guided fascial plane blocks (UGFPBs) are part of the multimodal approach to the treatment of acute pain in the ED. UGFPBs have the potential to provide fast, direct and prolonged  analgesia with fewer systemic side effects compared to procedural sedation or systemic analgesia. Ultrasound guidance allows clinicians to visualize the target structures (nerve and fascial planes), the advancing needle and surrounding structures to guide accurate needle tip placement adjacent to the nerve. </a:t>
            </a:r>
            <a:endParaRPr lang="en-GB" sz="1300" b="1" dirty="0">
              <a:solidFill>
                <a:schemeClr val="tx1"/>
              </a:solidFill>
            </a:endParaRPr>
          </a:p>
        </p:txBody>
      </p:sp>
      <p:pic>
        <p:nvPicPr>
          <p:cNvPr id="1026" name="Picture 2" descr="\\SB1VMHOM05\home$\HicksD\Desktop\NELETN\Logo\Dark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400" y="620080"/>
            <a:ext cx="460840" cy="5026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53976" y="4653579"/>
            <a:ext cx="4293096" cy="523220"/>
            <a:chOff x="-171400" y="3274712"/>
            <a:chExt cx="4293096" cy="482972"/>
          </a:xfrm>
        </p:grpSpPr>
        <p:sp>
          <p:nvSpPr>
            <p:cNvPr id="6" name="Pentagon 5"/>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3274712"/>
              <a:ext cx="3717032" cy="482972"/>
            </a:xfrm>
            <a:prstGeom prst="rect">
              <a:avLst/>
            </a:prstGeom>
            <a:noFill/>
          </p:spPr>
          <p:txBody>
            <a:bodyPr wrap="square" rtlCol="0">
              <a:spAutoFit/>
            </a:bodyPr>
            <a:lstStyle/>
            <a:p>
              <a:pPr marL="457200" indent="-457200">
                <a:buBlip>
                  <a:blip r:embed="rId3"/>
                </a:buBlip>
              </a:pPr>
              <a:r>
                <a:rPr lang="en-GB" sz="2800" b="1" dirty="0"/>
                <a:t>Situation</a:t>
              </a:r>
            </a:p>
          </p:txBody>
        </p:sp>
      </p:grpSp>
      <p:grpSp>
        <p:nvGrpSpPr>
          <p:cNvPr id="16" name="Group 15"/>
          <p:cNvGrpSpPr/>
          <p:nvPr/>
        </p:nvGrpSpPr>
        <p:grpSpPr>
          <a:xfrm>
            <a:off x="-171504" y="8189482"/>
            <a:ext cx="4293096" cy="523220"/>
            <a:chOff x="-171400" y="3274712"/>
            <a:chExt cx="4293096" cy="482972"/>
          </a:xfrm>
        </p:grpSpPr>
        <p:sp>
          <p:nvSpPr>
            <p:cNvPr id="17" name="Pentagon 16"/>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0" y="3274712"/>
              <a:ext cx="3717032" cy="482972"/>
            </a:xfrm>
            <a:prstGeom prst="rect">
              <a:avLst/>
            </a:prstGeom>
            <a:noFill/>
          </p:spPr>
          <p:txBody>
            <a:bodyPr wrap="square" rtlCol="0">
              <a:spAutoFit/>
            </a:bodyPr>
            <a:lstStyle/>
            <a:p>
              <a:pPr marL="457200" indent="-457200">
                <a:buBlip>
                  <a:blip r:embed="rId3"/>
                </a:buBlip>
              </a:pPr>
              <a:r>
                <a:rPr lang="en-GB" sz="2800" b="1" dirty="0"/>
                <a:t>Equipment</a:t>
              </a:r>
            </a:p>
          </p:txBody>
        </p:sp>
      </p:grpSp>
      <p:sp>
        <p:nvSpPr>
          <p:cNvPr id="9" name="TextBox 8"/>
          <p:cNvSpPr txBox="1"/>
          <p:nvPr/>
        </p:nvSpPr>
        <p:spPr>
          <a:xfrm>
            <a:off x="368660" y="5085848"/>
            <a:ext cx="6120680" cy="1460272"/>
          </a:xfrm>
          <a:prstGeom prst="rect">
            <a:avLst/>
          </a:prstGeom>
          <a:noFill/>
        </p:spPr>
        <p:txBody>
          <a:bodyPr wrap="square" rtlCol="0">
            <a:spAutoFit/>
          </a:bodyPr>
          <a:lstStyle/>
          <a:p>
            <a:pPr marL="285750" indent="-285750">
              <a:lnSpc>
                <a:spcPts val="1800"/>
              </a:lnSpc>
              <a:buFont typeface="Arial" panose="020B0604020202020204" pitchFamily="34" charset="0"/>
              <a:buChar char="•"/>
            </a:pPr>
            <a:r>
              <a:rPr lang="en-GB" sz="1200" dirty="0"/>
              <a:t>Trauma patient in the Emergency Department Resuscitation Area</a:t>
            </a:r>
          </a:p>
          <a:p>
            <a:pPr marL="285750" indent="-285750">
              <a:lnSpc>
                <a:spcPts val="1800"/>
              </a:lnSpc>
              <a:buFont typeface="Arial" panose="020B0604020202020204" pitchFamily="34" charset="0"/>
              <a:buChar char="•"/>
            </a:pPr>
            <a:r>
              <a:rPr lang="en-GB" sz="1200" dirty="0"/>
              <a:t>Nerve-block equipment at bedside</a:t>
            </a:r>
          </a:p>
          <a:p>
            <a:pPr marL="285750" indent="-285750">
              <a:lnSpc>
                <a:spcPts val="1800"/>
              </a:lnSpc>
              <a:buFont typeface="Arial" panose="020B0604020202020204" pitchFamily="34" charset="0"/>
              <a:buChar char="•"/>
            </a:pPr>
            <a:r>
              <a:rPr lang="en-GB" sz="1200" dirty="0"/>
              <a:t>Intralipid emulsion readily available in the antidotes cupboard</a:t>
            </a:r>
          </a:p>
          <a:p>
            <a:pPr marL="285750" indent="-285750">
              <a:lnSpc>
                <a:spcPts val="1800"/>
              </a:lnSpc>
              <a:buFont typeface="Arial" panose="020B0604020202020204" pitchFamily="34" charset="0"/>
              <a:buChar char="•"/>
            </a:pPr>
            <a:r>
              <a:rPr lang="en-GB" sz="1200" dirty="0"/>
              <a:t>Clinician trained and experienced in US-guided nerve blocks</a:t>
            </a:r>
          </a:p>
          <a:p>
            <a:pPr marL="285750" indent="-285750">
              <a:lnSpc>
                <a:spcPts val="1800"/>
              </a:lnSpc>
              <a:buFont typeface="Arial" panose="020B0604020202020204" pitchFamily="34" charset="0"/>
              <a:buChar char="•"/>
            </a:pPr>
            <a:r>
              <a:rPr lang="en-GB" sz="1200" dirty="0"/>
              <a:t>Consultant aware that procedure is taking place and available to provide immediate support if required (EM/Anaesthesia/ICM)</a:t>
            </a:r>
          </a:p>
        </p:txBody>
      </p:sp>
      <p:grpSp>
        <p:nvGrpSpPr>
          <p:cNvPr id="20" name="Group 19"/>
          <p:cNvGrpSpPr/>
          <p:nvPr/>
        </p:nvGrpSpPr>
        <p:grpSpPr>
          <a:xfrm>
            <a:off x="-182880" y="6520800"/>
            <a:ext cx="4293096" cy="523220"/>
            <a:chOff x="-171400" y="3274712"/>
            <a:chExt cx="4293096" cy="482972"/>
          </a:xfrm>
        </p:grpSpPr>
        <p:sp>
          <p:nvSpPr>
            <p:cNvPr id="21" name="Pentagon 20"/>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0" y="3274712"/>
              <a:ext cx="3717032" cy="482972"/>
            </a:xfrm>
            <a:prstGeom prst="rect">
              <a:avLst/>
            </a:prstGeom>
            <a:noFill/>
          </p:spPr>
          <p:txBody>
            <a:bodyPr wrap="square" rtlCol="0">
              <a:spAutoFit/>
            </a:bodyPr>
            <a:lstStyle/>
            <a:p>
              <a:pPr marL="457200" indent="-457200">
                <a:buBlip>
                  <a:blip r:embed="rId3"/>
                </a:buBlip>
              </a:pPr>
              <a:r>
                <a:rPr lang="en-GB" sz="2800" b="1" dirty="0"/>
                <a:t>Patient</a:t>
              </a:r>
            </a:p>
          </p:txBody>
        </p:sp>
      </p:grpSp>
      <p:sp>
        <p:nvSpPr>
          <p:cNvPr id="23" name="TextBox 22"/>
          <p:cNvSpPr txBox="1"/>
          <p:nvPr/>
        </p:nvSpPr>
        <p:spPr>
          <a:xfrm>
            <a:off x="368660" y="7026371"/>
            <a:ext cx="6120680" cy="1415772"/>
          </a:xfrm>
          <a:prstGeom prst="rect">
            <a:avLst/>
          </a:prstGeom>
          <a:noFill/>
        </p:spPr>
        <p:txBody>
          <a:bodyPr wrap="square" rtlCol="0">
            <a:spAutoFit/>
          </a:bodyPr>
          <a:lstStyle/>
          <a:p>
            <a:r>
              <a:rPr lang="en-GB" sz="1200" b="1" dirty="0"/>
              <a:t>Patient with</a:t>
            </a:r>
            <a:r>
              <a:rPr lang="en-GB" sz="1200" dirty="0"/>
              <a:t> </a:t>
            </a:r>
            <a:r>
              <a:rPr lang="en-GB" sz="1200" b="1" dirty="0"/>
              <a:t>fractures/wounds/burns </a:t>
            </a:r>
            <a:r>
              <a:rPr lang="en-GB" sz="1200" dirty="0"/>
              <a:t>and</a:t>
            </a:r>
            <a:r>
              <a:rPr lang="en-GB" sz="1200" b="1" u="sng" dirty="0"/>
              <a:t> at least one</a:t>
            </a:r>
            <a:r>
              <a:rPr lang="en-GB" sz="1200" b="1" dirty="0"/>
              <a:t> of the following criteria:</a:t>
            </a:r>
          </a:p>
          <a:p>
            <a:endParaRPr lang="en-GB" sz="1200" dirty="0"/>
          </a:p>
          <a:p>
            <a:pPr marL="285750" indent="-285750">
              <a:buFont typeface="Arial" panose="020B0604020202020204" pitchFamily="34" charset="0"/>
              <a:buChar char="•"/>
            </a:pPr>
            <a:r>
              <a:rPr lang="en-GB" sz="1200" dirty="0"/>
              <a:t>Drug-sparing analgesia preferred over systemic analgesia (elderly, increased risk of delirium, multiple comorbidities, etc.)</a:t>
            </a:r>
          </a:p>
          <a:p>
            <a:pPr marL="285750" indent="-285750">
              <a:buFont typeface="Arial" panose="020B0604020202020204" pitchFamily="34" charset="0"/>
              <a:buChar char="•"/>
            </a:pPr>
            <a:r>
              <a:rPr lang="en-GB" sz="1200" dirty="0"/>
              <a:t>Need for fracture manipulation/wound exploration and contraindications (relative or absolute) to procedural sedation</a:t>
            </a:r>
            <a:endParaRPr lang="en-GB" sz="1400" dirty="0"/>
          </a:p>
          <a:p>
            <a:endParaRPr lang="en-GB" sz="1400" b="1" dirty="0"/>
          </a:p>
        </p:txBody>
      </p:sp>
      <p:sp>
        <p:nvSpPr>
          <p:cNvPr id="28" name="TextBox 27"/>
          <p:cNvSpPr txBox="1"/>
          <p:nvPr/>
        </p:nvSpPr>
        <p:spPr>
          <a:xfrm>
            <a:off x="368660" y="8648973"/>
            <a:ext cx="6120680" cy="998607"/>
          </a:xfrm>
          <a:prstGeom prst="rect">
            <a:avLst/>
          </a:prstGeom>
          <a:noFill/>
        </p:spPr>
        <p:txBody>
          <a:bodyPr wrap="square" rtlCol="0">
            <a:spAutoFit/>
          </a:bodyPr>
          <a:lstStyle/>
          <a:p>
            <a:pPr>
              <a:lnSpc>
                <a:spcPts val="1800"/>
              </a:lnSpc>
            </a:pPr>
            <a:r>
              <a:rPr lang="en-GB" sz="1200" b="1" dirty="0"/>
              <a:t>This procedure should be carried out in the resuscitation area</a:t>
            </a:r>
          </a:p>
          <a:p>
            <a:pPr marL="285750" indent="-285750">
              <a:lnSpc>
                <a:spcPts val="1800"/>
              </a:lnSpc>
              <a:buFont typeface="Arial" panose="020B0604020202020204" pitchFamily="34" charset="0"/>
              <a:buChar char="•"/>
            </a:pPr>
            <a:r>
              <a:rPr lang="en-GB" sz="1200" dirty="0"/>
              <a:t>See attached list of equipment</a:t>
            </a:r>
          </a:p>
          <a:p>
            <a:pPr marL="285750" indent="-285750">
              <a:lnSpc>
                <a:spcPts val="1800"/>
              </a:lnSpc>
              <a:buFont typeface="Arial" panose="020B0604020202020204" pitchFamily="34" charset="0"/>
              <a:buChar char="•"/>
            </a:pPr>
            <a:r>
              <a:rPr lang="en-GB" sz="1200" dirty="0"/>
              <a:t>Use attached US-guided nerve block procedural checklist</a:t>
            </a:r>
          </a:p>
          <a:p>
            <a:pPr marL="285750" indent="-285750">
              <a:lnSpc>
                <a:spcPts val="1800"/>
              </a:lnSpc>
              <a:buFont typeface="Arial" panose="020B0604020202020204" pitchFamily="34" charset="0"/>
              <a:buChar char="•"/>
            </a:pPr>
            <a:r>
              <a:rPr lang="en-GB" sz="1200" dirty="0"/>
              <a:t>Intralipid emulsion must be immediately available</a:t>
            </a:r>
          </a:p>
        </p:txBody>
      </p:sp>
      <p:sp>
        <p:nvSpPr>
          <p:cNvPr id="5" name="TextBox 4">
            <a:extLst>
              <a:ext uri="{FF2B5EF4-FFF2-40B4-BE49-F238E27FC236}">
                <a16:creationId xmlns:a16="http://schemas.microsoft.com/office/drawing/2014/main" id="{9648005A-B5E8-DD1E-DE9A-C31A73DEEC76}"/>
              </a:ext>
            </a:extLst>
          </p:cNvPr>
          <p:cNvSpPr txBox="1"/>
          <p:nvPr/>
        </p:nvSpPr>
        <p:spPr>
          <a:xfrm>
            <a:off x="227780" y="2157462"/>
            <a:ext cx="6441580" cy="923330"/>
          </a:xfrm>
          <a:prstGeom prst="rect">
            <a:avLst/>
          </a:prstGeom>
          <a:noFill/>
        </p:spPr>
        <p:txBody>
          <a:bodyPr wrap="square">
            <a:spAutoFit/>
          </a:bodyPr>
          <a:lstStyle/>
          <a:p>
            <a:pPr algn="ctr"/>
            <a:r>
              <a:rPr lang="en-US" dirty="0">
                <a:highlight>
                  <a:srgbClr val="FFFF00"/>
                </a:highlight>
              </a:rPr>
              <a:t>This TIGER represents </a:t>
            </a:r>
            <a:r>
              <a:rPr lang="en-US" b="1" u="sng" dirty="0">
                <a:highlight>
                  <a:srgbClr val="FFFF00"/>
                </a:highlight>
              </a:rPr>
              <a:t>one safe way</a:t>
            </a:r>
            <a:r>
              <a:rPr lang="en-US" dirty="0">
                <a:highlight>
                  <a:srgbClr val="FFFF00"/>
                </a:highlight>
              </a:rPr>
              <a:t> of providing ultrasound guided fascial plane blocks. It has been adapted accordingly for local use  at  ___________________ Hospital on the ___/___/____</a:t>
            </a:r>
          </a:p>
        </p:txBody>
      </p:sp>
      <p:sp>
        <p:nvSpPr>
          <p:cNvPr id="4" name="TextBox 3">
            <a:extLst>
              <a:ext uri="{FF2B5EF4-FFF2-40B4-BE49-F238E27FC236}">
                <a16:creationId xmlns:a16="http://schemas.microsoft.com/office/drawing/2014/main" id="{6E2C4AA8-9AAD-1321-0C43-CB58F8774F07}"/>
              </a:ext>
            </a:extLst>
          </p:cNvPr>
          <p:cNvSpPr txBox="1"/>
          <p:nvPr/>
        </p:nvSpPr>
        <p:spPr>
          <a:xfrm>
            <a:off x="692696" y="419015"/>
            <a:ext cx="1584176" cy="400110"/>
          </a:xfrm>
          <a:prstGeom prst="rect">
            <a:avLst/>
          </a:prstGeom>
          <a:noFill/>
        </p:spPr>
        <p:txBody>
          <a:bodyPr wrap="square" rtlCol="0">
            <a:spAutoFit/>
          </a:bodyPr>
          <a:lstStyle/>
          <a:p>
            <a:r>
              <a:rPr lang="en-US" sz="1000" dirty="0">
                <a:latin typeface="Raleway" pitchFamily="2" charset="77"/>
              </a:rPr>
              <a:t>Version: 1.0</a:t>
            </a:r>
          </a:p>
          <a:p>
            <a:r>
              <a:rPr lang="en-US" sz="1000" dirty="0">
                <a:latin typeface="Raleway" pitchFamily="2" charset="77"/>
              </a:rPr>
              <a:t>Review date: 05/25</a:t>
            </a:r>
          </a:p>
        </p:txBody>
      </p:sp>
    </p:spTree>
    <p:extLst>
      <p:ext uri="{BB962C8B-B14F-4D97-AF65-F5344CB8AC3E}">
        <p14:creationId xmlns:p14="http://schemas.microsoft.com/office/powerpoint/2010/main" val="107109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E9F61F9-A81C-AEC9-19B8-F17CDACC63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36" y="185080"/>
            <a:ext cx="6552728" cy="9535839"/>
          </a:xfrm>
        </p:spPr>
      </p:pic>
    </p:spTree>
    <p:extLst>
      <p:ext uri="{BB962C8B-B14F-4D97-AF65-F5344CB8AC3E}">
        <p14:creationId xmlns:p14="http://schemas.microsoft.com/office/powerpoint/2010/main" val="202030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2165776"/>
            <a:ext cx="6480175" cy="763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76672" y="272480"/>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2656" y="128464"/>
            <a:ext cx="6172200" cy="1656184"/>
          </a:xfrm>
          <a:ln w="76200">
            <a:solidFill>
              <a:schemeClr val="tx1"/>
            </a:solidFill>
          </a:ln>
        </p:spPr>
        <p:txBody>
          <a:bodyPr>
            <a:normAutofit/>
          </a:bodyPr>
          <a:lstStyle/>
          <a:p>
            <a:r>
              <a:rPr lang="en-GB" sz="5300" b="1" dirty="0"/>
              <a:t>PROCEDURE</a:t>
            </a:r>
            <a:br>
              <a:rPr lang="en-GB" dirty="0"/>
            </a:br>
            <a:r>
              <a:rPr lang="en-GB" sz="2800" dirty="0"/>
              <a:t>#7 </a:t>
            </a:r>
            <a:r>
              <a:rPr lang="en-GB" sz="2800" b="1" dirty="0"/>
              <a:t>US-guided </a:t>
            </a:r>
            <a:r>
              <a:rPr lang="it-IT" sz="2800" b="1" i="0" u="none" strike="noStrike" dirty="0" err="1">
                <a:solidFill>
                  <a:srgbClr val="000000"/>
                </a:solidFill>
                <a:effectLst/>
                <a:latin typeface="Calibri" panose="020F0502020204030204" pitchFamily="34" charset="0"/>
              </a:rPr>
              <a:t>Fascial</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Plane</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Blocks</a:t>
            </a:r>
            <a:endParaRPr lang="en-GB" sz="2800" dirty="0"/>
          </a:p>
        </p:txBody>
      </p:sp>
      <p:sp>
        <p:nvSpPr>
          <p:cNvPr id="3" name="Content Placeholder 2"/>
          <p:cNvSpPr>
            <a:spLocks noGrp="1"/>
          </p:cNvSpPr>
          <p:nvPr>
            <p:ph idx="1"/>
          </p:nvPr>
        </p:nvSpPr>
        <p:spPr>
          <a:xfrm>
            <a:off x="210884" y="2402957"/>
            <a:ext cx="6172200" cy="1757955"/>
          </a:xfrm>
        </p:spPr>
        <p:txBody>
          <a:bodyPr>
            <a:noAutofit/>
          </a:bodyPr>
          <a:lstStyle/>
          <a:p>
            <a:pPr>
              <a:lnSpc>
                <a:spcPts val="1800"/>
              </a:lnSpc>
            </a:pPr>
            <a:r>
              <a:rPr lang="en-GB" sz="1200" dirty="0"/>
              <a:t>Ensure nerve-block equipment (FIB-pack, local anaesthetic) is available</a:t>
            </a:r>
          </a:p>
          <a:p>
            <a:pPr>
              <a:lnSpc>
                <a:spcPts val="1800"/>
              </a:lnSpc>
            </a:pPr>
            <a:r>
              <a:rPr lang="en-GB" sz="1200" dirty="0"/>
              <a:t>Ensure intralipid emulsion is available</a:t>
            </a:r>
          </a:p>
          <a:p>
            <a:pPr>
              <a:lnSpc>
                <a:spcPts val="1800"/>
              </a:lnSpc>
            </a:pPr>
            <a:r>
              <a:rPr lang="en-GB" sz="1200" dirty="0"/>
              <a:t>Put patient on cardiac monitor</a:t>
            </a:r>
          </a:p>
          <a:p>
            <a:pPr>
              <a:lnSpc>
                <a:spcPts val="1800"/>
              </a:lnSpc>
            </a:pPr>
            <a:r>
              <a:rPr lang="en-GB" sz="1200" dirty="0"/>
              <a:t>Ensure US machine is at bedside, charged and with correct set-up (high-frequency linear probe, MSK pre-set). Relative position of the patient, the US machine and the operator should be optimised before the procedure</a:t>
            </a:r>
          </a:p>
          <a:p>
            <a:pPr>
              <a:lnSpc>
                <a:spcPts val="1800"/>
              </a:lnSpc>
            </a:pPr>
            <a:r>
              <a:rPr lang="en-GB" sz="1200" dirty="0"/>
              <a:t>Use sterile US probe cover and sterile gel</a:t>
            </a:r>
          </a:p>
          <a:p>
            <a:pPr>
              <a:lnSpc>
                <a:spcPts val="1800"/>
              </a:lnSpc>
            </a:pPr>
            <a:r>
              <a:rPr lang="en-GB" sz="1200" dirty="0"/>
              <a:t>Confirm dose of local anaesthetic administered with two-person verification</a:t>
            </a:r>
          </a:p>
          <a:p>
            <a:pPr>
              <a:lnSpc>
                <a:spcPts val="1800"/>
              </a:lnSpc>
            </a:pPr>
            <a:r>
              <a:rPr lang="en-GB" sz="1200" b="1" dirty="0"/>
              <a:t>Allocate roles</a:t>
            </a:r>
            <a:r>
              <a:rPr lang="en-GB" sz="1200" dirty="0"/>
              <a:t>: prefer a two-person technique in which one provider advances the needle tip under US-guidance, and the other injects the local anaesthetic through an attached catheter</a:t>
            </a:r>
          </a:p>
        </p:txBody>
      </p:sp>
      <p:grpSp>
        <p:nvGrpSpPr>
          <p:cNvPr id="14" name="Group 13"/>
          <p:cNvGrpSpPr/>
          <p:nvPr/>
        </p:nvGrpSpPr>
        <p:grpSpPr>
          <a:xfrm>
            <a:off x="-186225" y="5269615"/>
            <a:ext cx="4293096" cy="523220"/>
            <a:chOff x="-171400" y="3299177"/>
            <a:chExt cx="4293096" cy="482972"/>
          </a:xfrm>
        </p:grpSpPr>
        <p:sp>
          <p:nvSpPr>
            <p:cNvPr id="15" name="Pentagon 14"/>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0" y="3299177"/>
              <a:ext cx="3717032" cy="482972"/>
            </a:xfrm>
            <a:prstGeom prst="rect">
              <a:avLst/>
            </a:prstGeom>
            <a:noFill/>
          </p:spPr>
          <p:txBody>
            <a:bodyPr wrap="square" rtlCol="0">
              <a:spAutoFit/>
            </a:bodyPr>
            <a:lstStyle/>
            <a:p>
              <a:pPr marL="457200" indent="-457200">
                <a:buBlip>
                  <a:blip r:embed="rId3"/>
                </a:buBlip>
              </a:pPr>
              <a:r>
                <a:rPr lang="en-GB" sz="2800" b="1" dirty="0"/>
                <a:t>Induction</a:t>
              </a:r>
            </a:p>
          </p:txBody>
        </p:sp>
      </p:grpSp>
      <p:grpSp>
        <p:nvGrpSpPr>
          <p:cNvPr id="17" name="Group 16"/>
          <p:cNvGrpSpPr/>
          <p:nvPr/>
        </p:nvGrpSpPr>
        <p:grpSpPr>
          <a:xfrm>
            <a:off x="-183301" y="1925690"/>
            <a:ext cx="4293096" cy="523220"/>
            <a:chOff x="-171400" y="3274712"/>
            <a:chExt cx="4293096" cy="482972"/>
          </a:xfrm>
        </p:grpSpPr>
        <p:sp>
          <p:nvSpPr>
            <p:cNvPr id="18" name="Pentagon 17"/>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0" y="3274712"/>
              <a:ext cx="3717032" cy="482972"/>
            </a:xfrm>
            <a:prstGeom prst="rect">
              <a:avLst/>
            </a:prstGeom>
            <a:noFill/>
          </p:spPr>
          <p:txBody>
            <a:bodyPr wrap="square" rtlCol="0">
              <a:spAutoFit/>
            </a:bodyPr>
            <a:lstStyle/>
            <a:p>
              <a:pPr marL="457200" indent="-457200">
                <a:buBlip>
                  <a:blip r:embed="rId3"/>
                </a:buBlip>
              </a:pPr>
              <a:r>
                <a:rPr lang="en-GB" sz="2800" b="1" dirty="0"/>
                <a:t>Preparation</a:t>
              </a:r>
            </a:p>
          </p:txBody>
        </p:sp>
      </p:grpSp>
      <p:sp>
        <p:nvSpPr>
          <p:cNvPr id="26" name="Content Placeholder 2"/>
          <p:cNvSpPr txBox="1">
            <a:spLocks/>
          </p:cNvSpPr>
          <p:nvPr/>
        </p:nvSpPr>
        <p:spPr>
          <a:xfrm>
            <a:off x="216970" y="5780946"/>
            <a:ext cx="6474089" cy="15044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800"/>
              </a:lnSpc>
            </a:pPr>
            <a:r>
              <a:rPr lang="en-GB" sz="1200" dirty="0"/>
              <a:t>1 x Intravenous access, large bore where possible, ensure lines flush and that fluids are attached</a:t>
            </a:r>
            <a:endParaRPr lang="en-GB" sz="1200" b="1" i="1" u="sng" dirty="0"/>
          </a:p>
          <a:p>
            <a:pPr>
              <a:lnSpc>
                <a:spcPts val="1800"/>
              </a:lnSpc>
            </a:pPr>
            <a:r>
              <a:rPr lang="en-GB" sz="1200" dirty="0"/>
              <a:t>Attach monitoring: ECG, NIBP, </a:t>
            </a:r>
            <a:r>
              <a:rPr lang="en-GB" sz="1200" dirty="0" err="1"/>
              <a:t>Sats</a:t>
            </a:r>
            <a:endParaRPr lang="en-GB" sz="1200" dirty="0"/>
          </a:p>
          <a:p>
            <a:pPr>
              <a:lnSpc>
                <a:spcPts val="1800"/>
              </a:lnSpc>
            </a:pPr>
            <a:r>
              <a:rPr lang="en-GB" sz="1200" dirty="0"/>
              <a:t>Local anaesthetic toxicity is a considerable risk – intralipid emulsion and emergency drugs must be available and a strategy discussed to manage this before procedure commences</a:t>
            </a:r>
          </a:p>
          <a:p>
            <a:pPr>
              <a:lnSpc>
                <a:spcPts val="1800"/>
              </a:lnSpc>
            </a:pPr>
            <a:r>
              <a:rPr lang="en-GB" sz="1200" b="1" dirty="0"/>
              <a:t>Local anaesthetic: </a:t>
            </a:r>
            <a:r>
              <a:rPr lang="en-GB" sz="1200" dirty="0"/>
              <a:t>ropivacaine is the preferred choice for the majority of procedures</a:t>
            </a:r>
            <a:endParaRPr lang="en-GB" sz="1200" b="1" dirty="0"/>
          </a:p>
          <a:p>
            <a:pPr marL="0" indent="0">
              <a:lnSpc>
                <a:spcPts val="1800"/>
              </a:lnSpc>
              <a:buNone/>
            </a:pPr>
            <a:r>
              <a:rPr lang="en-GB" sz="1400" dirty="0"/>
              <a:t>         </a:t>
            </a:r>
          </a:p>
        </p:txBody>
      </p:sp>
      <p:sp>
        <p:nvSpPr>
          <p:cNvPr id="27" name="Content Placeholder 2"/>
          <p:cNvSpPr txBox="1">
            <a:spLocks/>
          </p:cNvSpPr>
          <p:nvPr/>
        </p:nvSpPr>
        <p:spPr>
          <a:xfrm>
            <a:off x="213455" y="7708876"/>
            <a:ext cx="6172200" cy="1757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224" y="482997"/>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magine 19" descr="Immagine che contiene tavolo&#10;&#10;Descrizione generata automaticamente">
            <a:extLst>
              <a:ext uri="{FF2B5EF4-FFF2-40B4-BE49-F238E27FC236}">
                <a16:creationId xmlns:a16="http://schemas.microsoft.com/office/drawing/2014/main" id="{2D3543EE-0337-4E47-9590-8A9F30F0066A}"/>
              </a:ext>
            </a:extLst>
          </p:cNvPr>
          <p:cNvPicPr>
            <a:picLocks noChangeAspect="1"/>
          </p:cNvPicPr>
          <p:nvPr/>
        </p:nvPicPr>
        <p:blipFill rotWithShape="1">
          <a:blip r:embed="rId5">
            <a:extLst>
              <a:ext uri="{28A0092B-C50C-407E-A947-70E740481C1C}">
                <a14:useLocalDpi xmlns:a14="http://schemas.microsoft.com/office/drawing/2010/main" val="0"/>
              </a:ext>
            </a:extLst>
          </a:blip>
          <a:srcRect t="10444" b="24498"/>
          <a:stretch/>
        </p:blipFill>
        <p:spPr>
          <a:xfrm>
            <a:off x="360643" y="7179969"/>
            <a:ext cx="6048672" cy="2376821"/>
          </a:xfrm>
          <a:prstGeom prst="rect">
            <a:avLst/>
          </a:prstGeom>
        </p:spPr>
      </p:pic>
    </p:spTree>
    <p:extLst>
      <p:ext uri="{BB962C8B-B14F-4D97-AF65-F5344CB8AC3E}">
        <p14:creationId xmlns:p14="http://schemas.microsoft.com/office/powerpoint/2010/main" val="27650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1998836"/>
            <a:ext cx="6480175" cy="763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76672" y="272480"/>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2656" y="128464"/>
            <a:ext cx="6172200" cy="1656184"/>
          </a:xfrm>
          <a:ln w="76200">
            <a:solidFill>
              <a:schemeClr val="tx1"/>
            </a:solidFill>
          </a:ln>
        </p:spPr>
        <p:txBody>
          <a:bodyPr>
            <a:normAutofit/>
          </a:bodyPr>
          <a:lstStyle/>
          <a:p>
            <a:r>
              <a:rPr lang="en-GB" sz="5300" b="1" dirty="0"/>
              <a:t>PROCEDURE</a:t>
            </a:r>
            <a:br>
              <a:rPr lang="en-GB" dirty="0"/>
            </a:br>
            <a:r>
              <a:rPr lang="en-GB" sz="3100" dirty="0"/>
              <a:t>#7 </a:t>
            </a:r>
            <a:r>
              <a:rPr lang="en-GB" sz="3100" b="1" dirty="0"/>
              <a:t>US-guided </a:t>
            </a:r>
            <a:r>
              <a:rPr lang="it-IT" sz="3100" b="1" i="0" u="none" strike="noStrike" dirty="0" err="1">
                <a:solidFill>
                  <a:srgbClr val="000000"/>
                </a:solidFill>
                <a:effectLst/>
                <a:latin typeface="Calibri" panose="020F0502020204030204" pitchFamily="34" charset="0"/>
              </a:rPr>
              <a:t>Fascial</a:t>
            </a:r>
            <a:r>
              <a:rPr lang="it-IT" sz="3100" b="1" i="0" u="none" strike="noStrike" dirty="0">
                <a:solidFill>
                  <a:srgbClr val="000000"/>
                </a:solidFill>
                <a:effectLst/>
                <a:latin typeface="Calibri" panose="020F0502020204030204" pitchFamily="34" charset="0"/>
              </a:rPr>
              <a:t> </a:t>
            </a:r>
            <a:r>
              <a:rPr lang="it-IT" sz="3100" b="1" i="0" u="none" strike="noStrike" dirty="0" err="1">
                <a:solidFill>
                  <a:srgbClr val="000000"/>
                </a:solidFill>
                <a:effectLst/>
                <a:latin typeface="Calibri" panose="020F0502020204030204" pitchFamily="34" charset="0"/>
              </a:rPr>
              <a:t>Plane</a:t>
            </a:r>
            <a:r>
              <a:rPr lang="it-IT" sz="3100" b="1" i="0" u="none" strike="noStrike" dirty="0">
                <a:solidFill>
                  <a:srgbClr val="000000"/>
                </a:solidFill>
                <a:effectLst/>
                <a:latin typeface="Calibri" panose="020F0502020204030204" pitchFamily="34" charset="0"/>
              </a:rPr>
              <a:t> </a:t>
            </a:r>
            <a:r>
              <a:rPr lang="it-IT" sz="3100" b="1" i="0" u="none" strike="noStrike" dirty="0" err="1">
                <a:solidFill>
                  <a:srgbClr val="000000"/>
                </a:solidFill>
                <a:effectLst/>
                <a:latin typeface="Calibri" panose="020F0502020204030204" pitchFamily="34" charset="0"/>
              </a:rPr>
              <a:t>Blocks</a:t>
            </a:r>
            <a:endParaRPr lang="en-GB" sz="3100" b="1" dirty="0"/>
          </a:p>
        </p:txBody>
      </p:sp>
      <p:sp>
        <p:nvSpPr>
          <p:cNvPr id="3" name="Content Placeholder 2"/>
          <p:cNvSpPr>
            <a:spLocks noGrp="1"/>
          </p:cNvSpPr>
          <p:nvPr>
            <p:ph idx="1"/>
          </p:nvPr>
        </p:nvSpPr>
        <p:spPr>
          <a:xfrm>
            <a:off x="210884" y="2618981"/>
            <a:ext cx="6436232" cy="3198115"/>
          </a:xfrm>
        </p:spPr>
        <p:txBody>
          <a:bodyPr>
            <a:noAutofit/>
          </a:bodyPr>
          <a:lstStyle/>
          <a:p>
            <a:pPr>
              <a:lnSpc>
                <a:spcPts val="1800"/>
              </a:lnSpc>
            </a:pPr>
            <a:r>
              <a:rPr lang="en-GB" sz="1200" dirty="0"/>
              <a:t>Use a 2-person technique</a:t>
            </a:r>
          </a:p>
          <a:p>
            <a:pPr>
              <a:lnSpc>
                <a:spcPts val="1800"/>
              </a:lnSpc>
            </a:pPr>
            <a:r>
              <a:rPr lang="en-GB" sz="1200" dirty="0"/>
              <a:t>Optimise patient position</a:t>
            </a:r>
          </a:p>
          <a:p>
            <a:pPr>
              <a:lnSpc>
                <a:spcPts val="1800"/>
              </a:lnSpc>
            </a:pPr>
            <a:r>
              <a:rPr lang="en-GB" sz="1200" dirty="0"/>
              <a:t>Confirm limb and site</a:t>
            </a:r>
          </a:p>
          <a:p>
            <a:pPr>
              <a:lnSpc>
                <a:spcPts val="1800"/>
              </a:lnSpc>
            </a:pPr>
            <a:r>
              <a:rPr lang="en-GB" sz="1200" dirty="0"/>
              <a:t>Turn on US machine and choose appropriate setting (high-frequency linear probe, MSK pre-set)</a:t>
            </a:r>
          </a:p>
          <a:p>
            <a:pPr>
              <a:lnSpc>
                <a:spcPts val="1800"/>
              </a:lnSpc>
            </a:pPr>
            <a:r>
              <a:rPr lang="en-GB" sz="1200" dirty="0"/>
              <a:t>Optimise US machine position relative to patient and operator</a:t>
            </a:r>
          </a:p>
          <a:p>
            <a:pPr>
              <a:lnSpc>
                <a:spcPts val="1800"/>
              </a:lnSpc>
            </a:pPr>
            <a:r>
              <a:rPr lang="en-GB" sz="1200" dirty="0"/>
              <a:t>Change into sterile gloves/gown</a:t>
            </a:r>
          </a:p>
          <a:p>
            <a:pPr>
              <a:lnSpc>
                <a:spcPts val="1800"/>
              </a:lnSpc>
            </a:pPr>
            <a:r>
              <a:rPr lang="en-GB" sz="1200" dirty="0"/>
              <a:t>Prepare skin with chlorhexidine</a:t>
            </a:r>
          </a:p>
          <a:p>
            <a:pPr>
              <a:lnSpc>
                <a:spcPts val="1800"/>
              </a:lnSpc>
            </a:pPr>
            <a:r>
              <a:rPr lang="en-GB" sz="1200" dirty="0"/>
              <a:t>Set up sterile field</a:t>
            </a:r>
          </a:p>
          <a:p>
            <a:pPr>
              <a:lnSpc>
                <a:spcPts val="1800"/>
              </a:lnSpc>
            </a:pPr>
            <a:r>
              <a:rPr lang="en-GB" sz="1200" dirty="0"/>
              <a:t>Set up sterile sleeve onto the liner probe</a:t>
            </a:r>
          </a:p>
          <a:p>
            <a:pPr>
              <a:lnSpc>
                <a:spcPts val="1800"/>
              </a:lnSpc>
            </a:pPr>
            <a:r>
              <a:rPr lang="en-GB" sz="1200" dirty="0"/>
              <a:t>Draw up desired amount of local anaesthetic – two-person verification</a:t>
            </a:r>
          </a:p>
          <a:p>
            <a:pPr>
              <a:lnSpc>
                <a:spcPts val="1800"/>
              </a:lnSpc>
            </a:pPr>
            <a:r>
              <a:rPr lang="en-GB" sz="1200" dirty="0"/>
              <a:t>Hand correctly labelled 20mls syringe (</a:t>
            </a:r>
            <a:r>
              <a:rPr lang="en-GB" sz="1200" dirty="0" err="1"/>
              <a:t>NRFit</a:t>
            </a:r>
            <a:r>
              <a:rPr lang="en-GB" sz="1200" dirty="0"/>
              <a:t>) with local anaesthetic to second operator</a:t>
            </a:r>
          </a:p>
          <a:p>
            <a:pPr>
              <a:lnSpc>
                <a:spcPts val="1800"/>
              </a:lnSpc>
            </a:pPr>
            <a:r>
              <a:rPr lang="en-GB" sz="1200" dirty="0"/>
              <a:t>Perform survey scan to help locate anatomical landmarks</a:t>
            </a:r>
          </a:p>
          <a:p>
            <a:pPr>
              <a:lnSpc>
                <a:spcPts val="1800"/>
              </a:lnSpc>
            </a:pPr>
            <a:r>
              <a:rPr lang="en-AU" sz="1200" dirty="0"/>
              <a:t>Place a 1-2ml skin wheal of local anaesthetic next to the probe at desired needle entry point</a:t>
            </a:r>
          </a:p>
          <a:p>
            <a:pPr>
              <a:lnSpc>
                <a:spcPts val="1800"/>
              </a:lnSpc>
            </a:pPr>
            <a:r>
              <a:rPr lang="en-GB" sz="1200" dirty="0"/>
              <a:t>Use in-plane, US-guided technique to advance needle</a:t>
            </a:r>
          </a:p>
          <a:p>
            <a:pPr>
              <a:lnSpc>
                <a:spcPts val="1800"/>
              </a:lnSpc>
            </a:pPr>
            <a:r>
              <a:rPr lang="en-GB" sz="1200" dirty="0"/>
              <a:t>Maintain visualization of needle tip throughout the procedure; if needle tip is not correctly visualised: stop, withdraw, optimise view and reposition</a:t>
            </a:r>
          </a:p>
          <a:p>
            <a:pPr>
              <a:lnSpc>
                <a:spcPts val="1800"/>
              </a:lnSpc>
            </a:pPr>
            <a:r>
              <a:rPr lang="en-GB" sz="1200" dirty="0"/>
              <a:t>When desired position/target structure reached ask second operator to aspirate to avoid intravascular injection of local anaesthetic</a:t>
            </a:r>
          </a:p>
          <a:p>
            <a:pPr>
              <a:lnSpc>
                <a:spcPts val="1800"/>
              </a:lnSpc>
            </a:pPr>
            <a:r>
              <a:rPr lang="en-GB" sz="1200" dirty="0"/>
              <a:t>Ask the second operator to inject 3-5mls of local anaesthetic </a:t>
            </a:r>
          </a:p>
          <a:p>
            <a:pPr>
              <a:lnSpc>
                <a:spcPts val="1800"/>
              </a:lnSpc>
            </a:pPr>
            <a:r>
              <a:rPr lang="en-GB" sz="1200" dirty="0"/>
              <a:t>If needle fluid spreading not satisfactory, stop and try reposition needle tip</a:t>
            </a:r>
          </a:p>
          <a:p>
            <a:pPr>
              <a:lnSpc>
                <a:spcPts val="1800"/>
              </a:lnSpc>
            </a:pPr>
            <a:r>
              <a:rPr lang="en-GB" sz="1200" dirty="0"/>
              <a:t>When satisfactory needle tip position reached, ask second operator to repeatedly inject small aliquots (3-5mls) of local anaesthetic (aspirating between injection to avoid unintended intravascular administration of local anaesthetic)</a:t>
            </a:r>
          </a:p>
          <a:p>
            <a:pPr>
              <a:lnSpc>
                <a:spcPts val="1800"/>
              </a:lnSpc>
            </a:pPr>
            <a:r>
              <a:rPr lang="en-GB" sz="1200" dirty="0"/>
              <a:t>Repeat until desired amount of local anaesthetic injected</a:t>
            </a:r>
          </a:p>
          <a:p>
            <a:pPr>
              <a:lnSpc>
                <a:spcPts val="1800"/>
              </a:lnSpc>
            </a:pPr>
            <a:r>
              <a:rPr lang="en-GB" sz="1200" dirty="0"/>
              <a:t>Withdraw needle and dress skin</a:t>
            </a:r>
          </a:p>
          <a:p>
            <a:pPr>
              <a:lnSpc>
                <a:spcPts val="1800"/>
              </a:lnSpc>
            </a:pPr>
            <a:endParaRPr lang="en-GB" sz="1200" dirty="0"/>
          </a:p>
          <a:p>
            <a:endParaRPr lang="en-GB" sz="1100" dirty="0"/>
          </a:p>
        </p:txBody>
      </p:sp>
      <p:grpSp>
        <p:nvGrpSpPr>
          <p:cNvPr id="17" name="Group 16"/>
          <p:cNvGrpSpPr/>
          <p:nvPr/>
        </p:nvGrpSpPr>
        <p:grpSpPr>
          <a:xfrm>
            <a:off x="-183301" y="2125524"/>
            <a:ext cx="4293096" cy="523220"/>
            <a:chOff x="-171400" y="3274712"/>
            <a:chExt cx="4293096" cy="482972"/>
          </a:xfrm>
        </p:grpSpPr>
        <p:sp>
          <p:nvSpPr>
            <p:cNvPr id="18" name="Pentagon 17"/>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0" y="3274712"/>
              <a:ext cx="3717032" cy="482972"/>
            </a:xfrm>
            <a:prstGeom prst="rect">
              <a:avLst/>
            </a:prstGeom>
            <a:noFill/>
          </p:spPr>
          <p:txBody>
            <a:bodyPr wrap="square" rtlCol="0">
              <a:spAutoFit/>
            </a:bodyPr>
            <a:lstStyle/>
            <a:p>
              <a:pPr marL="457200" indent="-457200">
                <a:buBlip>
                  <a:blip r:embed="rId3"/>
                </a:buBlip>
              </a:pPr>
              <a:r>
                <a:rPr lang="en-GB" sz="2800" b="1" dirty="0"/>
                <a:t>Procedure</a:t>
              </a:r>
            </a:p>
          </p:txBody>
        </p:sp>
      </p:grpSp>
      <p:sp>
        <p:nvSpPr>
          <p:cNvPr id="27" name="Content Placeholder 2"/>
          <p:cNvSpPr txBox="1">
            <a:spLocks/>
          </p:cNvSpPr>
          <p:nvPr/>
        </p:nvSpPr>
        <p:spPr>
          <a:xfrm>
            <a:off x="213455" y="7708876"/>
            <a:ext cx="6172200" cy="1757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224" y="482997"/>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08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4" y="6836845"/>
            <a:ext cx="6230937" cy="285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775" y="6831039"/>
            <a:ext cx="6230937" cy="2800767"/>
          </a:xfrm>
          <a:prstGeom prst="rect">
            <a:avLst/>
          </a:prstGeom>
          <a:noFill/>
        </p:spPr>
        <p:txBody>
          <a:bodyPr wrap="square" rtlCol="0">
            <a:spAutoFit/>
          </a:bodyPr>
          <a:lstStyle/>
          <a:p>
            <a:r>
              <a:rPr lang="en-GB" b="1" dirty="0"/>
              <a:t>This is designed as a challenge-response checklist in which the operator should be responding to the questions.</a:t>
            </a:r>
          </a:p>
          <a:p>
            <a:endParaRPr lang="en-GB" sz="800" b="1" dirty="0"/>
          </a:p>
          <a:p>
            <a:endParaRPr lang="en-GB" sz="800" dirty="0"/>
          </a:p>
          <a:p>
            <a:pPr marL="285750" indent="-285750">
              <a:buFont typeface="Arial" panose="020B0604020202020204" pitchFamily="34" charset="0"/>
              <a:buChar char="•"/>
            </a:pPr>
            <a:r>
              <a:rPr lang="en-GB" sz="1200" dirty="0"/>
              <a:t>Correct patient (Give name &amp; MRN)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Correct limb &amp; side (State location)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Sterile field and skin prep available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US machine charged, correct position/probe/pre-set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Sterile US probe sleeve and sterile gel available			CHECK</a:t>
            </a:r>
          </a:p>
          <a:p>
            <a:pPr marL="285750" indent="-285750">
              <a:buFont typeface="Arial" panose="020B0604020202020204" pitchFamily="34" charset="0"/>
              <a:buChar char="•"/>
            </a:pPr>
            <a:endParaRPr lang="en-GB" sz="400" b="1" dirty="0"/>
          </a:p>
          <a:p>
            <a:pPr marL="285750" indent="-285750">
              <a:buFont typeface="Arial" panose="020B0604020202020204" pitchFamily="34" charset="0"/>
              <a:buChar char="•"/>
            </a:pPr>
            <a:r>
              <a:rPr lang="en-GB" sz="1200" dirty="0"/>
              <a:t>Nerve block needle/connector/20mls syringe available	 (</a:t>
            </a:r>
            <a:r>
              <a:rPr lang="en-GB" sz="1200" dirty="0" err="1"/>
              <a:t>NRFit</a:t>
            </a:r>
            <a:r>
              <a:rPr lang="en-GB" sz="1200" dirty="0"/>
              <a:t>)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Local anaesthetic (Give intended regime &amp; allocate drug giver)		CHECK</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1200" dirty="0"/>
              <a:t>Emergency drugs available 				CHECK</a:t>
            </a:r>
          </a:p>
        </p:txBody>
      </p:sp>
      <p:grpSp>
        <p:nvGrpSpPr>
          <p:cNvPr id="6" name="Group 5"/>
          <p:cNvGrpSpPr/>
          <p:nvPr/>
        </p:nvGrpSpPr>
        <p:grpSpPr>
          <a:xfrm>
            <a:off x="317971" y="2195043"/>
            <a:ext cx="6264696" cy="2736305"/>
            <a:chOff x="303287" y="6681191"/>
            <a:chExt cx="6264696" cy="273630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87" y="6681191"/>
              <a:ext cx="6201569"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3287" y="6699935"/>
              <a:ext cx="6264696" cy="2614434"/>
            </a:xfrm>
            <a:prstGeom prst="rect">
              <a:avLst/>
            </a:prstGeom>
            <a:noFill/>
          </p:spPr>
          <p:txBody>
            <a:bodyPr wrap="square" rtlCol="0">
              <a:spAutoFit/>
            </a:bodyPr>
            <a:lstStyle/>
            <a:p>
              <a:pPr marL="285750" indent="-285750">
                <a:lnSpc>
                  <a:spcPts val="1800"/>
                </a:lnSpc>
                <a:buFont typeface="Arial" panose="020B0604020202020204" pitchFamily="34" charset="0"/>
                <a:buChar char="•"/>
              </a:pPr>
              <a:r>
                <a:rPr lang="en-GB" sz="1200" dirty="0"/>
                <a:t>Bedside monitor </a:t>
              </a:r>
            </a:p>
            <a:p>
              <a:pPr marL="285750" indent="-285750">
                <a:lnSpc>
                  <a:spcPts val="1800"/>
                </a:lnSpc>
                <a:buFont typeface="Arial" panose="020B0604020202020204" pitchFamily="34" charset="0"/>
                <a:buChar char="•"/>
              </a:pPr>
              <a:r>
                <a:rPr lang="en-GB" sz="1200" dirty="0"/>
                <a:t>Sterile gloves and gown for the operator</a:t>
              </a:r>
            </a:p>
            <a:p>
              <a:pPr marL="285750" indent="-285750">
                <a:lnSpc>
                  <a:spcPts val="1800"/>
                </a:lnSpc>
                <a:buFont typeface="Arial" panose="020B0604020202020204" pitchFamily="34" charset="0"/>
                <a:buChar char="•"/>
              </a:pPr>
              <a:r>
                <a:rPr lang="en-GB" sz="1200" dirty="0"/>
                <a:t>Skin prep (Chlorhexidine 2%)</a:t>
              </a:r>
            </a:p>
            <a:p>
              <a:pPr marL="285750" indent="-285750">
                <a:lnSpc>
                  <a:spcPts val="1800"/>
                </a:lnSpc>
                <a:buFont typeface="Arial" panose="020B0604020202020204" pitchFamily="34" charset="0"/>
                <a:buChar char="•"/>
              </a:pPr>
              <a:r>
                <a:rPr lang="en-GB" sz="1200" dirty="0"/>
                <a:t>US machine (charged and with adequate probe and pre-set selected)</a:t>
              </a:r>
            </a:p>
            <a:p>
              <a:pPr marL="285750" indent="-285750">
                <a:lnSpc>
                  <a:spcPts val="1800"/>
                </a:lnSpc>
                <a:buFont typeface="Arial" panose="020B0604020202020204" pitchFamily="34" charset="0"/>
                <a:buChar char="•"/>
              </a:pPr>
              <a:r>
                <a:rPr lang="en-GB" sz="1200" dirty="0"/>
                <a:t>Local anaesthetic of choice (dose calculated and checked with 2-person verification)</a:t>
              </a:r>
            </a:p>
            <a:p>
              <a:pPr marL="285750" indent="-285750">
                <a:lnSpc>
                  <a:spcPts val="1800"/>
                </a:lnSpc>
                <a:buFont typeface="Arial" panose="020B0604020202020204" pitchFamily="34" charset="0"/>
                <a:buChar char="•"/>
              </a:pPr>
              <a:r>
                <a:rPr lang="en-GB" sz="1200" dirty="0"/>
                <a:t>Sterile peripheral-nerve block pack (</a:t>
              </a:r>
              <a:r>
                <a:rPr lang="en-GB" sz="1200" dirty="0" err="1"/>
                <a:t>NRFit</a:t>
              </a:r>
              <a:r>
                <a:rPr lang="en-GB" sz="1200" dirty="0"/>
                <a:t>):</a:t>
              </a:r>
            </a:p>
            <a:p>
              <a:pPr marL="742950" lvl="1" indent="-285750">
                <a:lnSpc>
                  <a:spcPts val="1800"/>
                </a:lnSpc>
                <a:buFont typeface="Arial" panose="020B0604020202020204" pitchFamily="34" charset="0"/>
                <a:buChar char="•"/>
              </a:pPr>
              <a:r>
                <a:rPr lang="en-GB" sz="1200" dirty="0"/>
                <a:t>Sterile US probe sleeve and sterile gel</a:t>
              </a:r>
            </a:p>
            <a:p>
              <a:pPr marL="742950" lvl="1" indent="-285750">
                <a:lnSpc>
                  <a:spcPts val="1800"/>
                </a:lnSpc>
                <a:buFont typeface="Arial" panose="020B0604020202020204" pitchFamily="34" charset="0"/>
                <a:buChar char="•"/>
              </a:pPr>
              <a:r>
                <a:rPr lang="en-GB" sz="1200" dirty="0"/>
                <a:t>20 </a:t>
              </a:r>
              <a:r>
                <a:rPr lang="en-GB" sz="1200" dirty="0" err="1"/>
                <a:t>mls</a:t>
              </a:r>
              <a:r>
                <a:rPr lang="en-GB" sz="1200" dirty="0"/>
                <a:t> syringe to draw up local anaesthetic</a:t>
              </a:r>
            </a:p>
            <a:p>
              <a:pPr marL="742950" lvl="1" indent="-285750">
                <a:lnSpc>
                  <a:spcPts val="1800"/>
                </a:lnSpc>
                <a:buFont typeface="Arial" panose="020B0604020202020204" pitchFamily="34" charset="0"/>
                <a:buChar char="•"/>
              </a:pPr>
              <a:r>
                <a:rPr lang="en-GB" sz="1200" dirty="0"/>
                <a:t>Syringe extension to connect syringe to nerve block needle</a:t>
              </a:r>
            </a:p>
            <a:p>
              <a:pPr marL="742950" lvl="1" indent="-285750">
                <a:lnSpc>
                  <a:spcPts val="1800"/>
                </a:lnSpc>
                <a:buFont typeface="Arial" panose="020B0604020202020204" pitchFamily="34" charset="0"/>
                <a:buChar char="•"/>
              </a:pPr>
              <a:r>
                <a:rPr lang="en-GB" sz="1200" dirty="0"/>
                <a:t>20-22G Nerve Block needle (or spinal needle)</a:t>
              </a:r>
            </a:p>
            <a:p>
              <a:pPr marL="742950" lvl="1" indent="-285750">
                <a:lnSpc>
                  <a:spcPts val="1800"/>
                </a:lnSpc>
                <a:buFont typeface="Arial" panose="020B0604020202020204" pitchFamily="34" charset="0"/>
                <a:buChar char="•"/>
              </a:pPr>
              <a:r>
                <a:rPr lang="en-GB" sz="1200" dirty="0"/>
                <a:t>Small dressing</a:t>
              </a:r>
            </a:p>
          </p:txBody>
        </p:sp>
      </p:grpSp>
      <p:grpSp>
        <p:nvGrpSpPr>
          <p:cNvPr id="2" name="Group 1"/>
          <p:cNvGrpSpPr/>
          <p:nvPr/>
        </p:nvGrpSpPr>
        <p:grpSpPr>
          <a:xfrm>
            <a:off x="353144" y="5055412"/>
            <a:ext cx="6172200" cy="1656184"/>
            <a:chOff x="332656" y="128464"/>
            <a:chExt cx="6172200" cy="1656184"/>
          </a:xfrm>
        </p:grpSpPr>
        <p:sp>
          <p:nvSpPr>
            <p:cNvPr id="8" name="Rectangle 7"/>
            <p:cNvSpPr/>
            <p:nvPr/>
          </p:nvSpPr>
          <p:spPr>
            <a:xfrm>
              <a:off x="476672" y="272480"/>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332656" y="128464"/>
              <a:ext cx="6172200" cy="1656184"/>
            </a:xfrm>
            <a:prstGeom prst="rect">
              <a:avLst/>
            </a:prstGeom>
            <a:ln w="762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CHECKLIST</a:t>
              </a:r>
              <a:br>
                <a:rPr lang="en-GB" dirty="0"/>
              </a:br>
              <a:r>
                <a:rPr lang="en-GB" sz="2800" dirty="0"/>
                <a:t>#7 </a:t>
              </a:r>
              <a:r>
                <a:rPr lang="en-GB" sz="2800" b="1" dirty="0"/>
                <a:t>US-guided </a:t>
              </a:r>
              <a:r>
                <a:rPr lang="it-IT" sz="2800" b="1" i="0" u="none" strike="noStrike" dirty="0" err="1">
                  <a:solidFill>
                    <a:srgbClr val="000000"/>
                  </a:solidFill>
                  <a:effectLst/>
                  <a:latin typeface="Calibri" panose="020F0502020204030204" pitchFamily="34" charset="0"/>
                </a:rPr>
                <a:t>Fascial</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Plane</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Blocks</a:t>
              </a:r>
              <a:endParaRPr lang="en-GB" sz="29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256" y="456493"/>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17971" y="395830"/>
            <a:ext cx="6172200" cy="1656184"/>
            <a:chOff x="337931" y="4520952"/>
            <a:chExt cx="6172200" cy="1656184"/>
          </a:xfrm>
        </p:grpSpPr>
        <p:sp>
          <p:nvSpPr>
            <p:cNvPr id="11" name="Rectangle 10"/>
            <p:cNvSpPr/>
            <p:nvPr/>
          </p:nvSpPr>
          <p:spPr>
            <a:xfrm>
              <a:off x="517120" y="4664968"/>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337931" y="4520952"/>
              <a:ext cx="6172200" cy="1656184"/>
            </a:xfrm>
            <a:prstGeom prst="rect">
              <a:avLst/>
            </a:prstGeom>
            <a:ln w="762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EQUIPMENT</a:t>
              </a:r>
              <a:br>
                <a:rPr lang="en-GB" dirty="0"/>
              </a:br>
              <a:r>
                <a:rPr lang="en-GB" sz="2800" dirty="0"/>
                <a:t>#7 </a:t>
              </a:r>
              <a:r>
                <a:rPr lang="en-GB" sz="2800" b="1" dirty="0"/>
                <a:t>US-guided </a:t>
              </a:r>
              <a:r>
                <a:rPr lang="it-IT" sz="2800" b="1" i="0" u="none" strike="noStrike" dirty="0" err="1">
                  <a:solidFill>
                    <a:srgbClr val="000000"/>
                  </a:solidFill>
                  <a:effectLst/>
                  <a:latin typeface="Calibri" panose="020F0502020204030204" pitchFamily="34" charset="0"/>
                </a:rPr>
                <a:t>Fascial</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Plane</a:t>
              </a:r>
              <a:r>
                <a:rPr lang="it-IT" sz="2800" b="1" i="0" u="none" strike="noStrike" dirty="0">
                  <a:solidFill>
                    <a:srgbClr val="000000"/>
                  </a:solidFill>
                  <a:effectLst/>
                  <a:latin typeface="Calibri" panose="020F0502020204030204" pitchFamily="34" charset="0"/>
                </a:rPr>
                <a:t> </a:t>
              </a:r>
              <a:r>
                <a:rPr lang="it-IT" sz="2800" b="1" i="0" u="none" strike="noStrike" dirty="0" err="1">
                  <a:solidFill>
                    <a:srgbClr val="000000"/>
                  </a:solidFill>
                  <a:effectLst/>
                  <a:latin typeface="Calibri" panose="020F0502020204030204" pitchFamily="34" charset="0"/>
                </a:rPr>
                <a:t>Blocks</a:t>
              </a:r>
              <a:endParaRPr lang="en-GB" sz="2900"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118" y="4848981"/>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9185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pSp>
        <p:nvGrpSpPr>
          <p:cNvPr id="4" name="Group 3"/>
          <p:cNvGrpSpPr/>
          <p:nvPr/>
        </p:nvGrpSpPr>
        <p:grpSpPr>
          <a:xfrm>
            <a:off x="317971" y="395830"/>
            <a:ext cx="6172200" cy="1656184"/>
            <a:chOff x="337931" y="4520952"/>
            <a:chExt cx="6172200" cy="1656184"/>
          </a:xfrm>
        </p:grpSpPr>
        <p:sp>
          <p:nvSpPr>
            <p:cNvPr id="5" name="Rectangle 4"/>
            <p:cNvSpPr/>
            <p:nvPr/>
          </p:nvSpPr>
          <p:spPr>
            <a:xfrm>
              <a:off x="481947" y="4664968"/>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337931" y="4520952"/>
              <a:ext cx="6172200" cy="1656184"/>
            </a:xfrm>
            <a:prstGeom prst="rect">
              <a:avLst/>
            </a:prstGeom>
            <a:ln w="762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Types of UPNBs</a:t>
              </a:r>
              <a:br>
                <a:rPr lang="en-GB" dirty="0"/>
              </a:br>
              <a:r>
                <a:rPr lang="en-GB" sz="2400" dirty="0"/>
                <a:t>#7 </a:t>
              </a:r>
              <a:r>
                <a:rPr lang="en-GB" sz="2400" b="1" dirty="0"/>
                <a:t>US-guided </a:t>
              </a:r>
              <a:r>
                <a:rPr lang="it-IT" sz="2400" b="1" i="0" u="none" strike="noStrike" dirty="0" err="1">
                  <a:solidFill>
                    <a:srgbClr val="000000"/>
                  </a:solidFill>
                  <a:effectLst/>
                  <a:latin typeface="Calibri" panose="020F0502020204030204" pitchFamily="34" charset="0"/>
                </a:rPr>
                <a:t>Fascial</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Plane</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Blocks</a:t>
              </a:r>
              <a:endParaRPr lang="en-GB" sz="2100" b="1"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118" y="4848981"/>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317971" y="2167622"/>
            <a:ext cx="6172200" cy="7552773"/>
          </a:xfrm>
          <a:prstGeom prst="rect">
            <a:avLst/>
          </a:prstGeom>
          <a:solidFill>
            <a:schemeClr val="bg1"/>
          </a:solidFill>
        </p:spPr>
        <p:txBody>
          <a:bodyPr wrap="square">
            <a:spAutoFit/>
          </a:bodyPr>
          <a:lstStyle/>
          <a:p>
            <a:r>
              <a:rPr lang="en-GB" sz="1600" b="1" dirty="0"/>
              <a:t>Fascia </a:t>
            </a:r>
            <a:r>
              <a:rPr lang="en-GB" sz="1600" b="1" dirty="0" err="1"/>
              <a:t>Iliaca</a:t>
            </a:r>
            <a:r>
              <a:rPr lang="en-GB" sz="1600" b="1" dirty="0"/>
              <a:t> Compartment Block (FIB)</a:t>
            </a:r>
          </a:p>
          <a:p>
            <a:pPr fontAlgn="base"/>
            <a:r>
              <a:rPr lang="en-GB" sz="1100" i="1" dirty="0"/>
              <a:t>Indications</a:t>
            </a:r>
          </a:p>
          <a:p>
            <a:pPr marL="171450" indent="-171450" fontAlgn="base">
              <a:lnSpc>
                <a:spcPct val="150000"/>
              </a:lnSpc>
              <a:buFont typeface="Arial" panose="020B0604020202020204" pitchFamily="34" charset="0"/>
              <a:buChar char="•"/>
            </a:pPr>
            <a:r>
              <a:rPr lang="en-GB" sz="1100" dirty="0"/>
              <a:t>Proximal femoral fractures</a:t>
            </a:r>
          </a:p>
          <a:p>
            <a:pPr marL="171450" indent="-171450" fontAlgn="base">
              <a:lnSpc>
                <a:spcPct val="150000"/>
              </a:lnSpc>
              <a:buFont typeface="Arial" panose="020B0604020202020204" pitchFamily="34" charset="0"/>
              <a:buChar char="•"/>
            </a:pPr>
            <a:r>
              <a:rPr lang="en-GB" sz="1100" dirty="0"/>
              <a:t>Patella fractures and its tendon injuries</a:t>
            </a:r>
          </a:p>
          <a:p>
            <a:pPr fontAlgn="base">
              <a:lnSpc>
                <a:spcPct val="150000"/>
              </a:lnSpc>
            </a:pPr>
            <a:endParaRPr lang="en-GB" sz="800" dirty="0"/>
          </a:p>
          <a:p>
            <a:pPr fontAlgn="base">
              <a:lnSpc>
                <a:spcPct val="150000"/>
              </a:lnSpc>
            </a:pPr>
            <a:r>
              <a:rPr lang="en-GB" sz="1100" i="1" dirty="0"/>
              <a:t>Anatomy</a:t>
            </a:r>
          </a:p>
          <a:p>
            <a:pPr marL="171450" indent="-171450" fontAlgn="base">
              <a:lnSpc>
                <a:spcPct val="150000"/>
              </a:lnSpc>
              <a:buFont typeface="Arial" panose="020B0604020202020204" pitchFamily="34" charset="0"/>
              <a:buChar char="•"/>
            </a:pPr>
            <a:r>
              <a:rPr lang="en-GB" sz="1100" dirty="0"/>
              <a:t>Femoral nerve arise from L2-4 before descending  over the iliopsoas muscle</a:t>
            </a:r>
          </a:p>
          <a:p>
            <a:pPr marL="171450" indent="-171450" fontAlgn="base">
              <a:lnSpc>
                <a:spcPct val="150000"/>
              </a:lnSpc>
              <a:buFont typeface="Arial" panose="020B0604020202020204" pitchFamily="34" charset="0"/>
              <a:buChar char="•"/>
            </a:pPr>
            <a:r>
              <a:rPr lang="en-GB" sz="1100" dirty="0"/>
              <a:t>The femoral nerve sits laterally to the femoral artery and vein</a:t>
            </a:r>
          </a:p>
          <a:p>
            <a:pPr marL="171450" indent="-171450" fontAlgn="base">
              <a:lnSpc>
                <a:spcPct val="150000"/>
              </a:lnSpc>
              <a:buFont typeface="Arial" panose="020B0604020202020204" pitchFamily="34" charset="0"/>
              <a:buChar char="•"/>
            </a:pPr>
            <a:r>
              <a:rPr lang="en-GB" sz="1100" dirty="0"/>
              <a:t>Fascial plane overlying the iliopsoas muscle (fascia </a:t>
            </a:r>
            <a:r>
              <a:rPr lang="en-GB" sz="1100" dirty="0" err="1"/>
              <a:t>iliaca</a:t>
            </a:r>
            <a:r>
              <a:rPr lang="en-GB" sz="1100" dirty="0"/>
              <a:t>) serves as a critical landmark when performing an ultrasound-guided block</a:t>
            </a:r>
          </a:p>
          <a:p>
            <a:pPr marL="171450" indent="-171450" fontAlgn="base">
              <a:lnSpc>
                <a:spcPct val="150000"/>
              </a:lnSpc>
              <a:buFont typeface="Arial" panose="020B0604020202020204" pitchFamily="34" charset="0"/>
              <a:buChar char="•"/>
            </a:pPr>
            <a:r>
              <a:rPr lang="en-GB" sz="1100" dirty="0"/>
              <a:t>Aim of the block is to gently inject local anaesthetic under this fascial plane and bathe the femoral nerve in it</a:t>
            </a:r>
          </a:p>
          <a:p>
            <a:pPr marL="171450" indent="-171450" fontAlgn="base">
              <a:lnSpc>
                <a:spcPct val="150000"/>
              </a:lnSpc>
              <a:buFont typeface="Arial" panose="020B0604020202020204" pitchFamily="34" charset="0"/>
              <a:buChar char="•"/>
            </a:pPr>
            <a:r>
              <a:rPr lang="en-GB" sz="1100" dirty="0"/>
              <a:t>Obturator nerve originates at the L2-4 ventral rami but descends more medially - it is variably blocked by the UGFNB.</a:t>
            </a:r>
          </a:p>
          <a:p>
            <a:pPr fontAlgn="base">
              <a:lnSpc>
                <a:spcPct val="150000"/>
              </a:lnSpc>
            </a:pPr>
            <a:endParaRPr lang="en-GB" sz="800" dirty="0"/>
          </a:p>
          <a:p>
            <a:pPr fontAlgn="base">
              <a:lnSpc>
                <a:spcPct val="150000"/>
              </a:lnSpc>
            </a:pPr>
            <a:r>
              <a:rPr lang="en-GB" sz="1100" i="1" dirty="0"/>
              <a:t>Survey Scan</a:t>
            </a:r>
          </a:p>
          <a:p>
            <a:pPr marL="171450" indent="-171450">
              <a:lnSpc>
                <a:spcPct val="150000"/>
              </a:lnSpc>
              <a:buFont typeface="Arial" panose="020B0604020202020204" pitchFamily="34" charset="0"/>
              <a:buChar char="•"/>
            </a:pPr>
            <a:r>
              <a:rPr lang="en-GB" sz="1100" dirty="0"/>
              <a:t>Patient in a supine position</a:t>
            </a:r>
          </a:p>
          <a:p>
            <a:pPr marL="171450" indent="-171450">
              <a:lnSpc>
                <a:spcPct val="150000"/>
              </a:lnSpc>
              <a:buFont typeface="Arial" panose="020B0604020202020204" pitchFamily="34" charset="0"/>
              <a:buChar char="•"/>
            </a:pPr>
            <a:r>
              <a:rPr lang="en-GB" sz="1100" dirty="0"/>
              <a:t>High-frequency linear transducer placed below and parallel to the inguinal crease</a:t>
            </a:r>
          </a:p>
          <a:p>
            <a:pPr marL="171450" indent="-171450">
              <a:lnSpc>
                <a:spcPct val="150000"/>
              </a:lnSpc>
              <a:buFont typeface="Arial" panose="020B0604020202020204" pitchFamily="34" charset="0"/>
              <a:buChar char="•"/>
            </a:pPr>
            <a:r>
              <a:rPr lang="en-GB" sz="1100" dirty="0"/>
              <a:t>Locate the femoral artery and vein in cross-section</a:t>
            </a:r>
          </a:p>
          <a:p>
            <a:pPr marL="171450" indent="-171450">
              <a:lnSpc>
                <a:spcPct val="150000"/>
              </a:lnSpc>
              <a:buFont typeface="Arial" panose="020B0604020202020204" pitchFamily="34" charset="0"/>
              <a:buChar char="•"/>
            </a:pPr>
            <a:r>
              <a:rPr lang="en-GB" sz="1100" dirty="0"/>
              <a:t>Femoral nerve just lateral to the vascular bundle and below the fascia </a:t>
            </a:r>
            <a:r>
              <a:rPr lang="en-GB" sz="1100" dirty="0" err="1"/>
              <a:t>iliaca</a:t>
            </a:r>
            <a:endParaRPr lang="en-GB" sz="1100" dirty="0"/>
          </a:p>
          <a:p>
            <a:pPr>
              <a:lnSpc>
                <a:spcPct val="150000"/>
              </a:lnSpc>
            </a:pPr>
            <a:endParaRPr lang="en-GB" sz="800" dirty="0"/>
          </a:p>
          <a:p>
            <a:pPr>
              <a:lnSpc>
                <a:spcPct val="150000"/>
              </a:lnSpc>
            </a:pPr>
            <a:r>
              <a:rPr lang="en-GB" sz="1200" i="1" dirty="0"/>
              <a:t>Technique</a:t>
            </a:r>
          </a:p>
          <a:p>
            <a:pPr marL="171450" indent="-171450">
              <a:lnSpc>
                <a:spcPct val="150000"/>
              </a:lnSpc>
              <a:buFont typeface="Arial" panose="020B0604020202020204" pitchFamily="34" charset="0"/>
              <a:buChar char="•"/>
            </a:pPr>
            <a:r>
              <a:rPr lang="en-GB" sz="1100" dirty="0"/>
              <a:t>Prep skin with chlorhexidine (or similar skin cleanser)</a:t>
            </a:r>
          </a:p>
          <a:p>
            <a:pPr marL="171450" indent="-171450">
              <a:lnSpc>
                <a:spcPct val="150000"/>
              </a:lnSpc>
              <a:buFont typeface="Arial" panose="020B0604020202020204" pitchFamily="34" charset="0"/>
              <a:buChar char="•"/>
            </a:pPr>
            <a:r>
              <a:rPr lang="en-GB" sz="1100" dirty="0"/>
              <a:t>Place a 1-2 mL skin wheal of anaesthetic lateral to the probe</a:t>
            </a:r>
          </a:p>
          <a:p>
            <a:pPr marL="171450" indent="-171450">
              <a:lnSpc>
                <a:spcPct val="150000"/>
              </a:lnSpc>
              <a:buFont typeface="Arial" panose="020B0604020202020204" pitchFamily="34" charset="0"/>
              <a:buChar char="•"/>
            </a:pPr>
            <a:r>
              <a:rPr lang="en-GB" sz="1100" dirty="0"/>
              <a:t>Nerve block needle advanced with an in-plane lateral to medial approach, advance the needle tip under the fascia </a:t>
            </a:r>
            <a:r>
              <a:rPr lang="en-GB" sz="1100" dirty="0" err="1"/>
              <a:t>iliaca</a:t>
            </a:r>
            <a:r>
              <a:rPr lang="en-GB" sz="1100" dirty="0"/>
              <a:t> </a:t>
            </a:r>
          </a:p>
          <a:p>
            <a:pPr marL="171450" indent="-171450">
              <a:lnSpc>
                <a:spcPct val="150000"/>
              </a:lnSpc>
              <a:buFont typeface="Arial" panose="020B0604020202020204" pitchFamily="34" charset="0"/>
              <a:buChar char="•"/>
            </a:pPr>
            <a:r>
              <a:rPr lang="en-GB" sz="1100" dirty="0"/>
              <a:t>Aspirate to avoid intravascular injection of local anaesthetic</a:t>
            </a:r>
          </a:p>
          <a:p>
            <a:pPr marL="171450" indent="-171450">
              <a:lnSpc>
                <a:spcPct val="150000"/>
              </a:lnSpc>
              <a:buFont typeface="Arial" panose="020B0604020202020204" pitchFamily="34" charset="0"/>
              <a:buChar char="•"/>
            </a:pPr>
            <a:r>
              <a:rPr lang="en-GB" sz="1100" dirty="0"/>
              <a:t>Inject 3-5 mL of local anaesthetic: fluid should be visible spreading under the fascia </a:t>
            </a:r>
            <a:r>
              <a:rPr lang="en-GB" sz="1100" dirty="0" err="1"/>
              <a:t>iliaca</a:t>
            </a:r>
            <a:endParaRPr lang="en-GB" sz="1100" dirty="0"/>
          </a:p>
          <a:p>
            <a:pPr marL="171450" indent="-171450">
              <a:lnSpc>
                <a:spcPct val="150000"/>
              </a:lnSpc>
              <a:buFont typeface="Arial" panose="020B0604020202020204" pitchFamily="34" charset="0"/>
              <a:buChar char="•"/>
            </a:pPr>
            <a:r>
              <a:rPr lang="en-GB" sz="1100" dirty="0"/>
              <a:t>Anaesthetic solution can then be gently injected in 3-5 mL aliquots (aspirating in between each dose to ensure a lack of inadvertent vascular puncture) until the desired volume is reached</a:t>
            </a:r>
            <a:endParaRPr lang="en-GB" sz="1200" b="1" dirty="0"/>
          </a:p>
        </p:txBody>
      </p:sp>
    </p:spTree>
    <p:extLst>
      <p:ext uri="{BB962C8B-B14F-4D97-AF65-F5344CB8AC3E}">
        <p14:creationId xmlns:p14="http://schemas.microsoft.com/office/powerpoint/2010/main" val="44360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pSp>
        <p:nvGrpSpPr>
          <p:cNvPr id="4" name="Group 3"/>
          <p:cNvGrpSpPr/>
          <p:nvPr/>
        </p:nvGrpSpPr>
        <p:grpSpPr>
          <a:xfrm>
            <a:off x="317971" y="395830"/>
            <a:ext cx="6172200" cy="1656184"/>
            <a:chOff x="337931" y="4520952"/>
            <a:chExt cx="6172200" cy="1656184"/>
          </a:xfrm>
        </p:grpSpPr>
        <p:sp>
          <p:nvSpPr>
            <p:cNvPr id="5" name="Rectangle 4"/>
            <p:cNvSpPr/>
            <p:nvPr/>
          </p:nvSpPr>
          <p:spPr>
            <a:xfrm>
              <a:off x="481947" y="4664968"/>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337931" y="4520952"/>
              <a:ext cx="6172200" cy="1656184"/>
            </a:xfrm>
            <a:prstGeom prst="rect">
              <a:avLst/>
            </a:prstGeom>
            <a:ln w="762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Types of UPNBs</a:t>
              </a:r>
              <a:br>
                <a:rPr lang="en-GB" dirty="0"/>
              </a:br>
              <a:r>
                <a:rPr lang="en-GB" sz="2400" dirty="0"/>
                <a:t>#7 </a:t>
              </a:r>
              <a:r>
                <a:rPr lang="en-GB" sz="2400" b="1" dirty="0"/>
                <a:t>US-guided </a:t>
              </a:r>
              <a:r>
                <a:rPr lang="it-IT" sz="2400" b="1" i="0" u="none" strike="noStrike" dirty="0" err="1">
                  <a:solidFill>
                    <a:srgbClr val="000000"/>
                  </a:solidFill>
                  <a:effectLst/>
                  <a:latin typeface="Calibri" panose="020F0502020204030204" pitchFamily="34" charset="0"/>
                </a:rPr>
                <a:t>Fascial</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Plane</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Blocks</a:t>
              </a:r>
              <a:endParaRPr lang="en-GB" sz="2100" b="1"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118" y="4848981"/>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308785" y="2115923"/>
            <a:ext cx="6172200" cy="8263801"/>
          </a:xfrm>
          <a:prstGeom prst="rect">
            <a:avLst/>
          </a:prstGeom>
          <a:solidFill>
            <a:schemeClr val="bg1"/>
          </a:solidFill>
        </p:spPr>
        <p:txBody>
          <a:bodyPr wrap="square">
            <a:spAutoFit/>
          </a:bodyPr>
          <a:lstStyle/>
          <a:p>
            <a:r>
              <a:rPr lang="en-GB" sz="1200" b="1" dirty="0"/>
              <a:t>Serratus Anterior Fascial Plane block (SAPB)</a:t>
            </a:r>
          </a:p>
          <a:p>
            <a:endParaRPr lang="en-GB" sz="1200" b="1" dirty="0"/>
          </a:p>
          <a:p>
            <a:r>
              <a:rPr lang="en-GB" sz="1200" i="1" dirty="0"/>
              <a:t>Indications</a:t>
            </a:r>
          </a:p>
          <a:p>
            <a:pPr marL="171450" indent="-171450">
              <a:buFont typeface="Arial" panose="020B0604020202020204" pitchFamily="34" charset="0"/>
              <a:buChar char="•"/>
            </a:pPr>
            <a:r>
              <a:rPr lang="en-GB" sz="1100" dirty="0"/>
              <a:t>Pain control for acute rib fractures, burns, chest wall abscesses, and thoracic zoster</a:t>
            </a:r>
          </a:p>
          <a:p>
            <a:endParaRPr lang="en-GB" sz="1100" dirty="0"/>
          </a:p>
          <a:p>
            <a:r>
              <a:rPr lang="en-GB" sz="1100" i="1" dirty="0"/>
              <a:t>Anatomy</a:t>
            </a:r>
            <a:endParaRPr lang="en-GB" sz="1100" b="1" baseline="30000" dirty="0"/>
          </a:p>
          <a:p>
            <a:r>
              <a:rPr lang="en-GB" sz="1100" dirty="0"/>
              <a:t>The intercostal nerves derive from the anterior rami of the thoracic spinal nerves and travel laterally along the hemithorax within the intercostal muscles. In the mid-axillary line, the lateral cutaneous branches pierce the internal and external intercostal muscles to innervate the muscles and skin of the </a:t>
            </a:r>
            <a:r>
              <a:rPr lang="en-GB" sz="1100" b="1" dirty="0"/>
              <a:t>lateral </a:t>
            </a:r>
            <a:r>
              <a:rPr lang="en-GB" sz="1100" dirty="0"/>
              <a:t>and </a:t>
            </a:r>
            <a:r>
              <a:rPr lang="en-GB" sz="1100" b="1" dirty="0"/>
              <a:t>anterior hemithorax</a:t>
            </a:r>
            <a:r>
              <a:rPr lang="en-GB" sz="1100" dirty="0"/>
              <a:t>. The SAPB </a:t>
            </a:r>
            <a:r>
              <a:rPr lang="en-GB" sz="1100" b="0" i="0" u="none" strike="noStrike" dirty="0">
                <a:solidFill>
                  <a:srgbClr val="000000"/>
                </a:solidFill>
                <a:effectLst/>
              </a:rPr>
              <a:t>deposits local anaesthetic into the fascial plane </a:t>
            </a:r>
            <a:r>
              <a:rPr lang="en-GB" sz="1100" b="1" i="0" u="none" strike="noStrike" dirty="0">
                <a:solidFill>
                  <a:srgbClr val="000000"/>
                </a:solidFill>
                <a:effectLst/>
              </a:rPr>
              <a:t>either superficial to the serratus anterior muscle</a:t>
            </a:r>
            <a:r>
              <a:rPr lang="en-GB" sz="1100" b="0" i="0" u="none" strike="noStrike" dirty="0">
                <a:solidFill>
                  <a:srgbClr val="000000"/>
                </a:solidFill>
                <a:effectLst/>
              </a:rPr>
              <a:t>, between the latissimus dorsi and serratus anterior muscles, or </a:t>
            </a:r>
            <a:r>
              <a:rPr lang="en-GB" sz="1100" b="1" i="0" u="none" strike="noStrike" dirty="0">
                <a:solidFill>
                  <a:srgbClr val="000000"/>
                </a:solidFill>
                <a:effectLst/>
              </a:rPr>
              <a:t>deep to the serratus anterior muscle</a:t>
            </a:r>
            <a:r>
              <a:rPr lang="en-GB" sz="1100" b="0" i="0" u="none" strike="noStrike" dirty="0">
                <a:solidFill>
                  <a:srgbClr val="000000"/>
                </a:solidFill>
                <a:effectLst/>
              </a:rPr>
              <a:t>, between the serratus anterior muscle and intercostal muscles and rib</a:t>
            </a:r>
            <a:r>
              <a:rPr lang="en-GB" sz="1100" dirty="0"/>
              <a:t>. Pain relief for rib fractures is thought to occur through the spread of local anaesthetic along these penetrating branches deep to the intercostal nerves. The latter approach is useful in elderly patients, whose muscular layers are poorly defined.</a:t>
            </a:r>
          </a:p>
          <a:p>
            <a:endParaRPr lang="en-GB" sz="1100" b="1" dirty="0"/>
          </a:p>
          <a:p>
            <a:r>
              <a:rPr lang="en-GB" sz="1100" i="1" dirty="0"/>
              <a:t>Survey Scan</a:t>
            </a:r>
          </a:p>
          <a:p>
            <a:r>
              <a:rPr lang="en-GB" sz="1100" i="1" dirty="0"/>
              <a:t>Patient lying laterally</a:t>
            </a:r>
          </a:p>
          <a:p>
            <a:r>
              <a:rPr lang="en-GB" sz="1100" dirty="0"/>
              <a:t>The SAPB can be performed with the patient either in the lateral decubitus position or supine (if unable to roll due to concurrent cervical, spinal, or extremity injuries). When performing the block with the patient in the lateral decubitus position (affected side up), the provider should be behind the patient with the ultrasound system contralateral and in direct line of sight. The needle trajectory will be posterior to anterior on the patient. </a:t>
            </a:r>
          </a:p>
          <a:p>
            <a:r>
              <a:rPr lang="en-GB" sz="1100" i="1" dirty="0"/>
              <a:t>Patient lying supine</a:t>
            </a:r>
          </a:p>
          <a:p>
            <a:r>
              <a:rPr lang="en-GB" sz="1100" dirty="0"/>
              <a:t>In the supine position, the provider stands on the ipsilateral side of the injury near the patient's head with the ultrasound system caudal. With this positioning, the needle will travel anterior to posterior on the patient.</a:t>
            </a:r>
          </a:p>
          <a:p>
            <a:endParaRPr lang="en-GB" sz="1100" b="1" dirty="0"/>
          </a:p>
          <a:p>
            <a:pPr marL="171450" indent="-171450">
              <a:buFont typeface="Arial" panose="020B0604020202020204" pitchFamily="34" charset="0"/>
              <a:buChar char="•"/>
            </a:pPr>
            <a:r>
              <a:rPr lang="en-GB" sz="1100" dirty="0"/>
              <a:t>Thoracic level of the block targeted at the midpoint of the identified fractures (fractures at T6-10 </a:t>
            </a:r>
            <a:r>
              <a:rPr lang="en-GB" sz="1100" dirty="0">
                <a:sym typeface="Wingdings" pitchFamily="2" charset="2"/>
              </a:rPr>
              <a:t></a:t>
            </a:r>
            <a:r>
              <a:rPr lang="en-GB" sz="1100" dirty="0"/>
              <a:t> level of injection at T8) </a:t>
            </a:r>
          </a:p>
          <a:p>
            <a:pPr marL="171450" indent="-171450">
              <a:buFont typeface="Arial" panose="020B0604020202020204" pitchFamily="34" charset="0"/>
              <a:buChar char="•"/>
            </a:pPr>
            <a:r>
              <a:rPr lang="en-GB" sz="1100" dirty="0"/>
              <a:t>Linear transducer placed in transverse orientation at the selected level at the mid-axillary line </a:t>
            </a:r>
          </a:p>
          <a:p>
            <a:pPr marL="171450" indent="-171450">
              <a:buFont typeface="Arial" panose="020B0604020202020204" pitchFamily="34" charset="0"/>
              <a:buChar char="•"/>
            </a:pPr>
            <a:r>
              <a:rPr lang="en-GB" sz="1100" dirty="0"/>
              <a:t>Serratus anterior muscle is the muscular layer superficial to the ribs</a:t>
            </a:r>
          </a:p>
          <a:p>
            <a:pPr marL="171450" indent="-171450">
              <a:buFont typeface="Arial" panose="020B0604020202020204" pitchFamily="34" charset="0"/>
              <a:buChar char="•"/>
            </a:pPr>
            <a:r>
              <a:rPr lang="en-GB" sz="1100" dirty="0"/>
              <a:t>At the posterior axillary line, superficial to the serratus anterior is the tapering lateral border of the latissimus dorsi muscle</a:t>
            </a:r>
          </a:p>
          <a:p>
            <a:pPr marL="171450" indent="-171450">
              <a:buFont typeface="Arial" panose="020B0604020202020204" pitchFamily="34" charset="0"/>
              <a:buChar char="•"/>
            </a:pPr>
            <a:endParaRPr lang="en-GB" sz="1100" b="1" dirty="0"/>
          </a:p>
          <a:p>
            <a:r>
              <a:rPr lang="en-GB" sz="1100" i="1" dirty="0"/>
              <a:t>Technique</a:t>
            </a:r>
          </a:p>
          <a:p>
            <a:pPr marL="171450" indent="-171450">
              <a:buFont typeface="Arial" panose="020B0604020202020204" pitchFamily="34" charset="0"/>
              <a:buChar char="•"/>
            </a:pPr>
            <a:r>
              <a:rPr lang="en-AU" sz="1100" dirty="0"/>
              <a:t>Prep skin with chlorhexidine (or similar skin cleanser)</a:t>
            </a:r>
          </a:p>
          <a:p>
            <a:pPr marL="171450" indent="-171450">
              <a:buFont typeface="Arial" panose="020B0604020202020204" pitchFamily="34" charset="0"/>
              <a:buChar char="•"/>
            </a:pPr>
            <a:r>
              <a:rPr lang="en-AU" sz="1100" dirty="0"/>
              <a:t>Place a 1-2 mL skin wheal of anaesthetic lateral to the probe</a:t>
            </a:r>
          </a:p>
          <a:p>
            <a:pPr marL="171450" indent="-171450">
              <a:buFont typeface="Arial" panose="020B0604020202020204" pitchFamily="34" charset="0"/>
              <a:buChar char="•"/>
            </a:pPr>
            <a:r>
              <a:rPr lang="en-AU" sz="1100" dirty="0"/>
              <a:t>Nerve block needle advanced with an in-plane US-guided technique to the intermuscular plane </a:t>
            </a:r>
            <a:r>
              <a:rPr lang="en-AU" sz="1100" b="1" dirty="0"/>
              <a:t>between the latissimus dorsi and the anterior surface of the serratus anterior muscle </a:t>
            </a:r>
            <a:r>
              <a:rPr lang="en-AU" sz="1100" dirty="0"/>
              <a:t>(superficial approach) or </a:t>
            </a:r>
            <a:r>
              <a:rPr lang="en-GB" sz="1100" b="1" i="0" u="none" strike="noStrike" dirty="0">
                <a:solidFill>
                  <a:srgbClr val="000000"/>
                </a:solidFill>
                <a:effectLst/>
              </a:rPr>
              <a:t>between the serratus anterior muscle and intercostal muscles and ribs </a:t>
            </a:r>
            <a:r>
              <a:rPr lang="en-GB" sz="1100" i="0" u="none" strike="noStrike" dirty="0">
                <a:solidFill>
                  <a:srgbClr val="000000"/>
                </a:solidFill>
                <a:effectLst/>
              </a:rPr>
              <a:t>(deep approach)</a:t>
            </a:r>
            <a:r>
              <a:rPr lang="en-GB" sz="1100" b="0" i="0" u="none" strike="noStrike" dirty="0">
                <a:solidFill>
                  <a:srgbClr val="000000"/>
                </a:solidFill>
                <a:effectLst/>
              </a:rPr>
              <a:t>.</a:t>
            </a:r>
            <a:endParaRPr lang="en-AU" sz="1100" b="1" dirty="0"/>
          </a:p>
          <a:p>
            <a:pPr marL="171450" indent="-171450">
              <a:buFont typeface="Arial" panose="020B0604020202020204" pitchFamily="34" charset="0"/>
              <a:buChar char="•"/>
            </a:pPr>
            <a:r>
              <a:rPr lang="en-AU" sz="1100" dirty="0"/>
              <a:t>Aspirate to avoid intravascular injection</a:t>
            </a:r>
          </a:p>
          <a:p>
            <a:pPr marL="171450" indent="-171450">
              <a:buFont typeface="Arial" panose="020B0604020202020204" pitchFamily="34" charset="0"/>
              <a:buChar char="•"/>
            </a:pPr>
            <a:r>
              <a:rPr lang="en-AU" sz="1100" dirty="0"/>
              <a:t>The assistant inject 3-5 mL of local anaesthetic: fluid will spread laterally and open up this potential space. </a:t>
            </a:r>
          </a:p>
          <a:p>
            <a:pPr marL="171450" indent="-171450">
              <a:buFont typeface="Arial" panose="020B0604020202020204" pitchFamily="34" charset="0"/>
              <a:buChar char="•"/>
            </a:pPr>
            <a:r>
              <a:rPr lang="en-AU" sz="1100" dirty="0"/>
              <a:t>Perform slow injections in aliquots of 3-5 cc </a:t>
            </a:r>
            <a:r>
              <a:rPr lang="en-GB" sz="1100" dirty="0"/>
              <a:t>(aspirating in between each dose to ensure a lack of inadvertent vascular puncture) </a:t>
            </a:r>
            <a:r>
              <a:rPr lang="en-AU" sz="1100" dirty="0"/>
              <a:t>until the full volume of local anaesthetic has been deposited into the fascial plane </a:t>
            </a:r>
          </a:p>
        </p:txBody>
      </p:sp>
    </p:spTree>
    <p:extLst>
      <p:ext uri="{BB962C8B-B14F-4D97-AF65-F5344CB8AC3E}">
        <p14:creationId xmlns:p14="http://schemas.microsoft.com/office/powerpoint/2010/main" val="205412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pSp>
        <p:nvGrpSpPr>
          <p:cNvPr id="4" name="Group 3"/>
          <p:cNvGrpSpPr/>
          <p:nvPr/>
        </p:nvGrpSpPr>
        <p:grpSpPr>
          <a:xfrm>
            <a:off x="317971" y="395830"/>
            <a:ext cx="6172200" cy="1656184"/>
            <a:chOff x="337931" y="4520952"/>
            <a:chExt cx="6172200" cy="1656184"/>
          </a:xfrm>
        </p:grpSpPr>
        <p:sp>
          <p:nvSpPr>
            <p:cNvPr id="5" name="Rectangle 4"/>
            <p:cNvSpPr/>
            <p:nvPr/>
          </p:nvSpPr>
          <p:spPr>
            <a:xfrm>
              <a:off x="481947" y="4664968"/>
              <a:ext cx="5904656" cy="13681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337931" y="4520952"/>
              <a:ext cx="6172200" cy="1656184"/>
            </a:xfrm>
            <a:prstGeom prst="rect">
              <a:avLst/>
            </a:prstGeom>
            <a:ln w="762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Types of UPNBs</a:t>
              </a:r>
              <a:br>
                <a:rPr lang="en-GB" dirty="0"/>
              </a:br>
              <a:r>
                <a:rPr lang="en-GB" sz="2400" dirty="0"/>
                <a:t>#7 </a:t>
              </a:r>
              <a:r>
                <a:rPr lang="en-GB" sz="2400" b="1" dirty="0"/>
                <a:t>US-guided </a:t>
              </a:r>
              <a:r>
                <a:rPr lang="it-IT" sz="2400" b="1" i="0" u="none" strike="noStrike" dirty="0" err="1">
                  <a:solidFill>
                    <a:srgbClr val="000000"/>
                  </a:solidFill>
                  <a:effectLst/>
                  <a:latin typeface="Calibri" panose="020F0502020204030204" pitchFamily="34" charset="0"/>
                </a:rPr>
                <a:t>Fascial</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Plane</a:t>
              </a:r>
              <a:r>
                <a:rPr lang="it-IT" sz="2400" b="1" i="0" u="none" strike="noStrike" dirty="0">
                  <a:solidFill>
                    <a:srgbClr val="000000"/>
                  </a:solidFill>
                  <a:effectLst/>
                  <a:latin typeface="Calibri" panose="020F0502020204030204" pitchFamily="34" charset="0"/>
                </a:rPr>
                <a:t> </a:t>
              </a:r>
              <a:r>
                <a:rPr lang="it-IT" sz="2400" b="1" i="0" u="none" strike="noStrike" dirty="0" err="1">
                  <a:solidFill>
                    <a:srgbClr val="000000"/>
                  </a:solidFill>
                  <a:effectLst/>
                  <a:latin typeface="Calibri" panose="020F0502020204030204" pitchFamily="34" charset="0"/>
                </a:rPr>
                <a:t>Blocks</a:t>
              </a:r>
              <a:endParaRPr lang="en-GB" sz="2100" b="1"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118" y="4848981"/>
              <a:ext cx="46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Immagine 9">
            <a:extLst>
              <a:ext uri="{FF2B5EF4-FFF2-40B4-BE49-F238E27FC236}">
                <a16:creationId xmlns:a16="http://schemas.microsoft.com/office/drawing/2014/main" id="{CA137F1D-4CB1-8A49-89CD-963E4CCC0095}"/>
              </a:ext>
            </a:extLst>
          </p:cNvPr>
          <p:cNvPicPr>
            <a:picLocks noChangeAspect="1"/>
          </p:cNvPicPr>
          <p:nvPr/>
        </p:nvPicPr>
        <p:blipFill rotWithShape="1">
          <a:blip r:embed="rId3">
            <a:extLst>
              <a:ext uri="{28A0092B-C50C-407E-A947-70E740481C1C}">
                <a14:useLocalDpi xmlns:a14="http://schemas.microsoft.com/office/drawing/2010/main" val="0"/>
              </a:ext>
            </a:extLst>
          </a:blip>
          <a:srcRect l="14229" r="11192"/>
          <a:stretch/>
        </p:blipFill>
        <p:spPr>
          <a:xfrm>
            <a:off x="461987" y="2435590"/>
            <a:ext cx="3096345" cy="3109199"/>
          </a:xfrm>
          <a:prstGeom prst="rect">
            <a:avLst/>
          </a:prstGeom>
        </p:spPr>
      </p:pic>
      <p:pic>
        <p:nvPicPr>
          <p:cNvPr id="12" name="Immagine 11" descr="Immagine che contiene testo, persona&#10;&#10;Descrizione generata automaticamente">
            <a:extLst>
              <a:ext uri="{FF2B5EF4-FFF2-40B4-BE49-F238E27FC236}">
                <a16:creationId xmlns:a16="http://schemas.microsoft.com/office/drawing/2014/main" id="{E0708D65-2A16-AC4D-A569-D9BBD559A52E}"/>
              </a:ext>
            </a:extLst>
          </p:cNvPr>
          <p:cNvPicPr>
            <a:picLocks noChangeAspect="1"/>
          </p:cNvPicPr>
          <p:nvPr/>
        </p:nvPicPr>
        <p:blipFill rotWithShape="1">
          <a:blip r:embed="rId4">
            <a:extLst>
              <a:ext uri="{28A0092B-C50C-407E-A947-70E740481C1C}">
                <a14:useLocalDpi xmlns:a14="http://schemas.microsoft.com/office/drawing/2010/main" val="0"/>
              </a:ext>
            </a:extLst>
          </a:blip>
          <a:srcRect t="4778" b="20290"/>
          <a:stretch/>
        </p:blipFill>
        <p:spPr>
          <a:xfrm>
            <a:off x="476671" y="5828968"/>
            <a:ext cx="5904656" cy="3313465"/>
          </a:xfrm>
          <a:prstGeom prst="rect">
            <a:avLst/>
          </a:prstGeom>
        </p:spPr>
      </p:pic>
      <p:sp>
        <p:nvSpPr>
          <p:cNvPr id="15" name="CasellaDiTesto 14">
            <a:extLst>
              <a:ext uri="{FF2B5EF4-FFF2-40B4-BE49-F238E27FC236}">
                <a16:creationId xmlns:a16="http://schemas.microsoft.com/office/drawing/2014/main" id="{30394BC7-E5A5-5C4D-8788-6D0541EAE1F7}"/>
              </a:ext>
            </a:extLst>
          </p:cNvPr>
          <p:cNvSpPr txBox="1"/>
          <p:nvPr/>
        </p:nvSpPr>
        <p:spPr>
          <a:xfrm>
            <a:off x="317971" y="9175658"/>
            <a:ext cx="6172201" cy="646331"/>
          </a:xfrm>
          <a:prstGeom prst="rect">
            <a:avLst/>
          </a:prstGeom>
          <a:noFill/>
        </p:spPr>
        <p:txBody>
          <a:bodyPr wrap="square" rtlCol="0">
            <a:spAutoFit/>
          </a:bodyPr>
          <a:lstStyle/>
          <a:p>
            <a:pPr algn="r"/>
            <a:r>
              <a:rPr lang="en-GB" sz="1200" dirty="0">
                <a:hlinkClick r:id="rId5"/>
              </a:rPr>
              <a:t>https://www.emra.org/books/pain-management/ultrasound-guided-nerve-blocks/</a:t>
            </a:r>
            <a:endParaRPr lang="en-GB" sz="1200" dirty="0"/>
          </a:p>
          <a:p>
            <a:pPr algn="r"/>
            <a:r>
              <a:rPr lang="en-GB" sz="1200" dirty="0">
                <a:hlinkClick r:id="rId6"/>
              </a:rPr>
              <a:t>https://www.nysora.com/techniques/lower-extremity/ultrasound-guided-femoral-nerve-block/</a:t>
            </a:r>
            <a:endParaRPr lang="en-GB" sz="1200" dirty="0"/>
          </a:p>
          <a:p>
            <a:pPr algn="r"/>
            <a:r>
              <a:rPr lang="en-GB" sz="1200" dirty="0">
                <a:hlinkClick r:id="rId7"/>
              </a:rPr>
              <a:t>http://highlandultrasound.com/med-guide</a:t>
            </a:r>
            <a:endParaRPr lang="en-GB" sz="1200" dirty="0"/>
          </a:p>
        </p:txBody>
      </p:sp>
      <p:sp>
        <p:nvSpPr>
          <p:cNvPr id="16" name="CasellaDiTesto 15">
            <a:extLst>
              <a:ext uri="{FF2B5EF4-FFF2-40B4-BE49-F238E27FC236}">
                <a16:creationId xmlns:a16="http://schemas.microsoft.com/office/drawing/2014/main" id="{A0EFCC57-8B3D-2546-8A9A-BD59BFB964EF}"/>
              </a:ext>
            </a:extLst>
          </p:cNvPr>
          <p:cNvSpPr txBox="1"/>
          <p:nvPr/>
        </p:nvSpPr>
        <p:spPr>
          <a:xfrm>
            <a:off x="527184" y="2047699"/>
            <a:ext cx="2901815" cy="369332"/>
          </a:xfrm>
          <a:prstGeom prst="rect">
            <a:avLst/>
          </a:prstGeom>
          <a:noFill/>
        </p:spPr>
        <p:txBody>
          <a:bodyPr wrap="square" rtlCol="0">
            <a:spAutoFit/>
          </a:bodyPr>
          <a:lstStyle/>
          <a:p>
            <a:r>
              <a:rPr lang="en-GB" b="1" dirty="0"/>
              <a:t>Fascia </a:t>
            </a:r>
            <a:r>
              <a:rPr lang="en-GB" b="1" dirty="0" err="1"/>
              <a:t>Iliaca</a:t>
            </a:r>
            <a:r>
              <a:rPr lang="en-GB" b="1" dirty="0"/>
              <a:t> Block</a:t>
            </a:r>
          </a:p>
        </p:txBody>
      </p:sp>
      <p:sp>
        <p:nvSpPr>
          <p:cNvPr id="17" name="CasellaDiTesto 16">
            <a:extLst>
              <a:ext uri="{FF2B5EF4-FFF2-40B4-BE49-F238E27FC236}">
                <a16:creationId xmlns:a16="http://schemas.microsoft.com/office/drawing/2014/main" id="{4E632636-132F-954A-A443-B91FE59CFB1F}"/>
              </a:ext>
            </a:extLst>
          </p:cNvPr>
          <p:cNvSpPr txBox="1"/>
          <p:nvPr/>
        </p:nvSpPr>
        <p:spPr>
          <a:xfrm>
            <a:off x="476671" y="5500286"/>
            <a:ext cx="2901815" cy="369332"/>
          </a:xfrm>
          <a:prstGeom prst="rect">
            <a:avLst/>
          </a:prstGeom>
          <a:noFill/>
        </p:spPr>
        <p:txBody>
          <a:bodyPr wrap="square" rtlCol="0">
            <a:spAutoFit/>
          </a:bodyPr>
          <a:lstStyle/>
          <a:p>
            <a:r>
              <a:rPr lang="en-GB" b="1" dirty="0"/>
              <a:t>Serratus Anterior Block</a:t>
            </a:r>
          </a:p>
        </p:txBody>
      </p:sp>
      <p:pic>
        <p:nvPicPr>
          <p:cNvPr id="8" name="Immagine 7" descr="Immagine che contiene testo, persona, interni&#10;&#10;Descrizione generata automaticamente">
            <a:extLst>
              <a:ext uri="{FF2B5EF4-FFF2-40B4-BE49-F238E27FC236}">
                <a16:creationId xmlns:a16="http://schemas.microsoft.com/office/drawing/2014/main" id="{DB0F111D-9585-F4AC-18B2-94D36DA27882}"/>
              </a:ext>
            </a:extLst>
          </p:cNvPr>
          <p:cNvPicPr>
            <a:picLocks noChangeAspect="1"/>
          </p:cNvPicPr>
          <p:nvPr/>
        </p:nvPicPr>
        <p:blipFill rotWithShape="1">
          <a:blip r:embed="rId8">
            <a:extLst>
              <a:ext uri="{28A0092B-C50C-407E-A947-70E740481C1C}">
                <a14:useLocalDpi xmlns:a14="http://schemas.microsoft.com/office/drawing/2010/main" val="0"/>
              </a:ext>
            </a:extLst>
          </a:blip>
          <a:srcRect l="29841"/>
          <a:stretch/>
        </p:blipFill>
        <p:spPr>
          <a:xfrm>
            <a:off x="3573016" y="3502544"/>
            <a:ext cx="2793627" cy="2060803"/>
          </a:xfrm>
          <a:prstGeom prst="rect">
            <a:avLst/>
          </a:prstGeom>
        </p:spPr>
      </p:pic>
      <p:pic>
        <p:nvPicPr>
          <p:cNvPr id="9" name="Immagine 8" descr="Immagine che contiene testo, persona, interni&#10;&#10;Descrizione generata automaticamente">
            <a:extLst>
              <a:ext uri="{FF2B5EF4-FFF2-40B4-BE49-F238E27FC236}">
                <a16:creationId xmlns:a16="http://schemas.microsoft.com/office/drawing/2014/main" id="{350548B3-0E16-6FDF-4B36-3ECA320A52D6}"/>
              </a:ext>
            </a:extLst>
          </p:cNvPr>
          <p:cNvPicPr>
            <a:picLocks noChangeAspect="1"/>
          </p:cNvPicPr>
          <p:nvPr/>
        </p:nvPicPr>
        <p:blipFill rotWithShape="1">
          <a:blip r:embed="rId8">
            <a:extLst>
              <a:ext uri="{28A0092B-C50C-407E-A947-70E740481C1C}">
                <a14:useLocalDpi xmlns:a14="http://schemas.microsoft.com/office/drawing/2010/main" val="0"/>
              </a:ext>
            </a:extLst>
          </a:blip>
          <a:srcRect r="70387" b="47923"/>
          <a:stretch/>
        </p:blipFill>
        <p:spPr>
          <a:xfrm>
            <a:off x="3584149" y="2433176"/>
            <a:ext cx="1584176" cy="1441833"/>
          </a:xfrm>
          <a:prstGeom prst="rect">
            <a:avLst/>
          </a:prstGeom>
        </p:spPr>
      </p:pic>
    </p:spTree>
    <p:extLst>
      <p:ext uri="{BB962C8B-B14F-4D97-AF65-F5344CB8AC3E}">
        <p14:creationId xmlns:p14="http://schemas.microsoft.com/office/powerpoint/2010/main" val="3279089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LETN">
      <a:majorFont>
        <a:latin typeface="Candar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8047</TotalTime>
  <Words>1710</Words>
  <Application>Microsoft Macintosh PowerPoint</Application>
  <PresentationFormat>A4 Paper (210x297 mm)</PresentationFormat>
  <Paragraphs>153</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Candara</vt:lpstr>
      <vt:lpstr>Raleway</vt:lpstr>
      <vt:lpstr>Office Theme</vt:lpstr>
      <vt:lpstr>T.I.G.E.R. #7 US-guided Fascial Plane Blocks</vt:lpstr>
      <vt:lpstr>PowerPoint Presentation</vt:lpstr>
      <vt:lpstr>PROCEDURE #7 US-guided Fascial Plane Blocks</vt:lpstr>
      <vt:lpstr>PROCEDURE #7 US-guided Fascial Plane Blocks</vt:lpstr>
      <vt:lpstr>PowerPoint Presentation</vt:lpstr>
      <vt:lpstr>PowerPoint Presentation</vt:lpstr>
      <vt:lpstr>PowerPoint Presentation</vt:lpstr>
      <vt:lpstr>PowerPoint Presentation</vt:lpstr>
    </vt:vector>
  </TitlesOfParts>
  <Company>Barts Health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Derek</dc:creator>
  <cp:lastModifiedBy>KOSUGE, Hannah (BARTS HEALTH NHS TRUST)</cp:lastModifiedBy>
  <cp:revision>59</cp:revision>
  <dcterms:created xsi:type="dcterms:W3CDTF">2021-01-22T11:56:05Z</dcterms:created>
  <dcterms:modified xsi:type="dcterms:W3CDTF">2023-05-30T12:44:18Z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0e398ac4-85f5-4082-b192-8cef24e7ed5a</vt:lpwstr>
  </property>
</Properties>
</file>