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264" r:id="rId2"/>
    <p:sldId id="26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August 26,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August 26,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August 26,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27038" y="1774825"/>
            <a:ext cx="8248650" cy="4619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400" b="1"/>
            </a:lvl2pPr>
            <a:lvl3pPr marL="914400" indent="0">
              <a:buNone/>
              <a:defRPr sz="2400" b="1"/>
            </a:lvl3pPr>
            <a:lvl4pPr marL="1371600" indent="0">
              <a:buNone/>
              <a:defRPr sz="2400" b="1"/>
            </a:lvl4pPr>
            <a:lvl5pPr marL="1828800" indent="0">
              <a:buNone/>
              <a:defRPr sz="24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17894" y="2451481"/>
            <a:ext cx="8248650" cy="3786188"/>
          </a:xfrm>
          <a:prstGeom prst="rect">
            <a:avLst/>
          </a:prstGeom>
        </p:spPr>
        <p:txBody>
          <a:bodyPr/>
          <a:lstStyle>
            <a:lvl1pPr>
              <a:buClr>
                <a:srgbClr val="0072CE"/>
              </a:buClr>
              <a:defRPr sz="2400"/>
            </a:lvl1pPr>
            <a:lvl2pPr>
              <a:buClr>
                <a:srgbClr val="0072CE"/>
              </a:buClr>
              <a:defRPr sz="2000"/>
            </a:lvl2pPr>
            <a:lvl3pPr>
              <a:buClr>
                <a:srgbClr val="0072CE"/>
              </a:buClr>
              <a:defRPr sz="2000"/>
            </a:lvl3pPr>
            <a:lvl4pPr>
              <a:buClr>
                <a:srgbClr val="0072CE"/>
              </a:buClr>
              <a:defRPr sz="2000"/>
            </a:lvl4pPr>
            <a:lvl5pPr>
              <a:buClr>
                <a:srgbClr val="0072CE"/>
              </a:buCl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16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August 26,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August 26, 2021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August 26,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August 26,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August 26,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August 26,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August 26,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August 26,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August 26,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71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99813" y="394789"/>
            <a:ext cx="8248650" cy="43204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GB" u="sng" dirty="0"/>
              <a:t>Adult Trauma Call</a:t>
            </a:r>
          </a:p>
          <a:p>
            <a:pPr algn="ctr"/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455876" y="1313333"/>
            <a:ext cx="2448272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/>
              <a:t>ANATOMY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Blunt injury</a:t>
            </a:r>
          </a:p>
          <a:p>
            <a:pPr algn="ctr"/>
            <a:r>
              <a:rPr lang="en-GB" sz="1100" dirty="0"/>
              <a:t>Obvious severe blunt injury to abdomen or chest or suspected pelvic fracture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Major haemorrhage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Burns</a:t>
            </a:r>
          </a:p>
          <a:p>
            <a:pPr algn="ctr"/>
            <a:r>
              <a:rPr lang="en-GB" sz="1100" dirty="0"/>
              <a:t>&gt;20% TBSA or any facial burns</a:t>
            </a:r>
          </a:p>
          <a:p>
            <a:pPr algn="ctr"/>
            <a:endParaRPr lang="en-GB" sz="1100" dirty="0"/>
          </a:p>
          <a:p>
            <a:pPr algn="ctr"/>
            <a:r>
              <a:rPr lang="en-GB" sz="1100" b="1" dirty="0"/>
              <a:t>2 or more suspected long bone fractures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Traumatic amputation proximal to wrist/ankle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Head injury</a:t>
            </a:r>
          </a:p>
          <a:p>
            <a:pPr algn="ctr"/>
            <a:r>
              <a:rPr lang="en-GB" sz="1100" dirty="0"/>
              <a:t>With decreased GCS or suspected skull fracture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Spinal trauma suggested by abnormal neurology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74998" y="1313333"/>
            <a:ext cx="2400697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/>
              <a:t>MECHANISM OF INJURY</a:t>
            </a:r>
          </a:p>
          <a:p>
            <a:pPr algn="ctr"/>
            <a:endParaRPr lang="en-GB" sz="1200" b="1" u="sng" dirty="0"/>
          </a:p>
          <a:p>
            <a:pPr algn="ctr"/>
            <a:r>
              <a:rPr lang="en-GB" sz="1100" b="1" dirty="0"/>
              <a:t>Penetrating wound</a:t>
            </a:r>
          </a:p>
          <a:p>
            <a:pPr algn="ctr"/>
            <a:r>
              <a:rPr lang="en-GB" sz="1100" dirty="0"/>
              <a:t>Neck, chest, abdomen, back, groin or buttock</a:t>
            </a:r>
            <a:endParaRPr lang="en-GB" sz="1100" b="1" dirty="0"/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Falls</a:t>
            </a:r>
          </a:p>
          <a:p>
            <a:pPr algn="ctr"/>
            <a:r>
              <a:rPr lang="en-GB" sz="1100" dirty="0"/>
              <a:t>From a height of &gt;1-2 metres</a:t>
            </a:r>
          </a:p>
          <a:p>
            <a:pPr algn="ctr"/>
            <a:endParaRPr lang="en-GB" sz="1100" dirty="0"/>
          </a:p>
          <a:p>
            <a:pPr algn="ctr"/>
            <a:r>
              <a:rPr lang="en-GB" sz="1100" b="1" dirty="0"/>
              <a:t>RTC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dirty="0"/>
              <a:t>Driver/passenger &gt;30mph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dirty="0"/>
              <a:t>Ejection from vehicle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dirty="0"/>
              <a:t>Death of other passenger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dirty="0"/>
              <a:t>Vehicle rollover or deformation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dirty="0"/>
              <a:t>Pedestrian, pedal cyclist or motor cyclist vs vehicle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100" dirty="0"/>
          </a:p>
          <a:p>
            <a:pPr algn="ctr"/>
            <a:r>
              <a:rPr lang="en-GB" sz="1100" b="1" dirty="0"/>
              <a:t>HEMS trauma call</a:t>
            </a:r>
          </a:p>
          <a:p>
            <a:pPr algn="ctr"/>
            <a:endParaRPr lang="en-GB" sz="1100" dirty="0"/>
          </a:p>
          <a:p>
            <a:pPr algn="ctr"/>
            <a:r>
              <a:rPr lang="en-GB" sz="1100" b="1" dirty="0"/>
              <a:t>Blast injury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Major Crush injury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200" dirty="0"/>
          </a:p>
          <a:p>
            <a:pPr algn="ctr"/>
            <a:endParaRPr lang="en-GB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22" y="302944"/>
            <a:ext cx="2449463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ounded Rectangle 12"/>
          <p:cNvSpPr/>
          <p:nvPr/>
        </p:nvSpPr>
        <p:spPr>
          <a:xfrm>
            <a:off x="182365" y="5157192"/>
            <a:ext cx="3081734" cy="163043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u="sng" dirty="0"/>
              <a:t>REMEMBER SPECIAL CIRCUMSTANCES</a:t>
            </a:r>
          </a:p>
          <a:p>
            <a:pPr algn="ctr"/>
            <a:endParaRPr lang="en-GB" sz="1050" b="1" u="sng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50" dirty="0"/>
              <a:t>Pregnant (&gt;20 weeks)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50" dirty="0"/>
              <a:t>Known bleeding disorder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50" dirty="0"/>
              <a:t>Morbidly obese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50" dirty="0"/>
              <a:t>Alcohol intoxication or substance misuse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50" dirty="0"/>
              <a:t>Combative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50" dirty="0"/>
              <a:t>Other clinical indications e.g. mental health, dementia, learning disabilities etc.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084168" y="5517232"/>
            <a:ext cx="2592288" cy="118707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ASK FOR SENIOR HELP EARLY</a:t>
            </a:r>
          </a:p>
          <a:p>
            <a:pPr algn="ctr"/>
            <a:endParaRPr lang="en-GB" sz="1100" dirty="0"/>
          </a:p>
          <a:p>
            <a:pPr algn="ctr"/>
            <a:r>
              <a:rPr lang="en-GB" sz="1100" dirty="0"/>
              <a:t>Apparently normal physiology may mask serious injury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275856" y="6165304"/>
            <a:ext cx="28083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2068" y="774905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Call </a:t>
            </a:r>
            <a:r>
              <a:rPr lang="en-GB" sz="1400" b="1" dirty="0">
                <a:solidFill>
                  <a:srgbClr val="FF0000"/>
                </a:solidFill>
              </a:rPr>
              <a:t>XXXX</a:t>
            </a:r>
            <a:r>
              <a:rPr lang="en-GB" sz="1400" dirty="0"/>
              <a:t>, state ‘Adult Trauma’ and location of the patient</a:t>
            </a:r>
          </a:p>
          <a:p>
            <a:pPr algn="ctr"/>
            <a:r>
              <a:rPr lang="en-GB" sz="1400" dirty="0">
                <a:effectLst/>
              </a:rPr>
              <a:t>If patient is elderly or frail with </a:t>
            </a:r>
            <a:r>
              <a:rPr lang="en-GB" sz="1400" dirty="0"/>
              <a:t>signs of significant injury, </a:t>
            </a:r>
            <a:r>
              <a:rPr lang="en-GB" sz="1400" dirty="0">
                <a:effectLst/>
              </a:rPr>
              <a:t>put out a trauma call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36684" y="1313333"/>
            <a:ext cx="21602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/>
              <a:t>PHYSIOLOGY</a:t>
            </a:r>
          </a:p>
          <a:p>
            <a:pPr algn="ctr"/>
            <a:endParaRPr lang="en-GB" sz="1100" dirty="0"/>
          </a:p>
          <a:p>
            <a:pPr algn="ctr"/>
            <a:r>
              <a:rPr lang="en-GB" sz="1100" b="1" dirty="0"/>
              <a:t>Traumatic cardiac arrest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Activate cardiac arrest, trauma call and major haemorrhage call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Respiratory rate &lt;10 or &gt;30</a:t>
            </a:r>
          </a:p>
          <a:p>
            <a:pPr algn="ctr"/>
            <a:endParaRPr lang="en-GB" sz="1100" dirty="0"/>
          </a:p>
          <a:p>
            <a:pPr algn="ctr"/>
            <a:r>
              <a:rPr lang="en-GB" sz="1100" b="1" dirty="0"/>
              <a:t>Hypoxia</a:t>
            </a:r>
          </a:p>
          <a:p>
            <a:pPr algn="ctr"/>
            <a:r>
              <a:rPr lang="en-GB" sz="1100" dirty="0"/>
              <a:t>SaO2 &lt;90%</a:t>
            </a:r>
          </a:p>
          <a:p>
            <a:pPr algn="ctr"/>
            <a:endParaRPr lang="en-GB" sz="1100" dirty="0"/>
          </a:p>
          <a:p>
            <a:pPr algn="ctr"/>
            <a:r>
              <a:rPr lang="en-GB" sz="1100" b="1" dirty="0"/>
              <a:t>Tachycardia</a:t>
            </a:r>
          </a:p>
          <a:p>
            <a:pPr algn="ctr"/>
            <a:r>
              <a:rPr lang="en-GB" sz="1100" dirty="0"/>
              <a:t>&gt;100 bpm</a:t>
            </a:r>
          </a:p>
          <a:p>
            <a:pPr algn="ctr"/>
            <a:endParaRPr lang="en-GB" sz="1100" dirty="0"/>
          </a:p>
          <a:p>
            <a:pPr algn="ctr"/>
            <a:r>
              <a:rPr lang="en-GB" sz="1100" b="1" dirty="0"/>
              <a:t>Hypotension</a:t>
            </a:r>
          </a:p>
          <a:p>
            <a:pPr algn="ctr"/>
            <a:r>
              <a:rPr lang="en-GB" sz="1100" dirty="0"/>
              <a:t>SBP &lt;90mmHg</a:t>
            </a:r>
          </a:p>
          <a:p>
            <a:pPr algn="ctr"/>
            <a:endParaRPr lang="en-GB" sz="1100" dirty="0"/>
          </a:p>
          <a:p>
            <a:pPr algn="ctr"/>
            <a:r>
              <a:rPr lang="en-GB" sz="1100" b="1" dirty="0"/>
              <a:t>Reduced GCS</a:t>
            </a:r>
          </a:p>
          <a:p>
            <a:pPr algn="ctr"/>
            <a:r>
              <a:rPr lang="en-GB" sz="1100" dirty="0"/>
              <a:t>GCS &lt;14 and/or significant confusion or agitation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596924" y="6642556"/>
            <a:ext cx="5276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v1.0</a:t>
            </a:r>
          </a:p>
        </p:txBody>
      </p:sp>
    </p:spTree>
    <p:extLst>
      <p:ext uri="{BB962C8B-B14F-4D97-AF65-F5344CB8AC3E}">
        <p14:creationId xmlns:p14="http://schemas.microsoft.com/office/powerpoint/2010/main" val="2743965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67544" y="476672"/>
            <a:ext cx="8248650" cy="43204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GB" u="sng" dirty="0"/>
              <a:t>Paediatric Trauma Call</a:t>
            </a:r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372200" y="1154484"/>
            <a:ext cx="216024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/>
              <a:t>PHYSIOLOGY</a:t>
            </a:r>
          </a:p>
          <a:p>
            <a:pPr algn="ctr"/>
            <a:endParaRPr lang="en-GB" sz="1100" dirty="0"/>
          </a:p>
          <a:p>
            <a:pPr algn="ctr"/>
            <a:r>
              <a:rPr lang="en-GB" sz="1100" b="1" dirty="0"/>
              <a:t>Paediatric cardiac arrest 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Activate paediatric cardiac arrest, paediatric trauma call and paediatric major haemorrhage call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Tachypnoea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Hypoxia</a:t>
            </a:r>
          </a:p>
          <a:p>
            <a:pPr algn="ctr"/>
            <a:r>
              <a:rPr lang="en-GB" sz="1100" dirty="0"/>
              <a:t>SaO2 &lt;90%</a:t>
            </a:r>
          </a:p>
          <a:p>
            <a:pPr algn="ctr"/>
            <a:endParaRPr lang="en-GB" sz="1100" dirty="0"/>
          </a:p>
          <a:p>
            <a:pPr algn="ctr"/>
            <a:r>
              <a:rPr lang="en-GB" sz="1100" b="1" dirty="0"/>
              <a:t>Tachycardia</a:t>
            </a:r>
          </a:p>
          <a:p>
            <a:pPr algn="ctr"/>
            <a:endParaRPr lang="en-GB" sz="1100" dirty="0"/>
          </a:p>
          <a:p>
            <a:pPr algn="ctr"/>
            <a:r>
              <a:rPr lang="en-GB" sz="1100" b="1" dirty="0"/>
              <a:t>Hypotension</a:t>
            </a:r>
          </a:p>
          <a:p>
            <a:pPr algn="ctr"/>
            <a:endParaRPr lang="en-GB" sz="1100" dirty="0"/>
          </a:p>
          <a:p>
            <a:pPr algn="ctr"/>
            <a:r>
              <a:rPr lang="en-GB" sz="1100" b="1" dirty="0"/>
              <a:t>Capillary refill time</a:t>
            </a:r>
          </a:p>
          <a:p>
            <a:pPr algn="ctr"/>
            <a:r>
              <a:rPr lang="en-GB" sz="1100" dirty="0"/>
              <a:t>&gt;2 seconds</a:t>
            </a:r>
          </a:p>
          <a:p>
            <a:pPr algn="ctr"/>
            <a:endParaRPr lang="en-GB" sz="1100" dirty="0"/>
          </a:p>
          <a:p>
            <a:pPr algn="ctr"/>
            <a:r>
              <a:rPr lang="en-GB" sz="1100" b="1" dirty="0"/>
              <a:t>Reduced GCS</a:t>
            </a:r>
          </a:p>
          <a:p>
            <a:pPr algn="ctr"/>
            <a:r>
              <a:rPr lang="en-GB" sz="1100" dirty="0"/>
              <a:t>GCS &lt;13 and/or significant confusion or agitation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419872" y="1164828"/>
            <a:ext cx="2448272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/>
              <a:t>ANATOMY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Blunt injury</a:t>
            </a:r>
          </a:p>
          <a:p>
            <a:pPr algn="ctr"/>
            <a:r>
              <a:rPr lang="en-GB" sz="1100" dirty="0"/>
              <a:t>Obvious severe blunt injury to abdomen or chest or suspected pelvic fracture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Major haemorrhage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Burns</a:t>
            </a:r>
          </a:p>
          <a:p>
            <a:pPr algn="ctr"/>
            <a:r>
              <a:rPr lang="en-GB" sz="1100" dirty="0"/>
              <a:t>&gt;10% TBSA or any facial burns</a:t>
            </a:r>
          </a:p>
          <a:p>
            <a:pPr algn="ctr"/>
            <a:endParaRPr lang="en-GB" sz="1100" dirty="0"/>
          </a:p>
          <a:p>
            <a:pPr algn="ctr"/>
            <a:r>
              <a:rPr lang="en-GB" sz="1100" b="1" dirty="0"/>
              <a:t>1 or more suspected long bone fractures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Traumatic amputation proximal to wrist/ankle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Head injury</a:t>
            </a:r>
          </a:p>
          <a:p>
            <a:pPr algn="ctr"/>
            <a:r>
              <a:rPr lang="en-GB" sz="1100" dirty="0"/>
              <a:t>With decreased GCS or suspected skull fracture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Spinal trauma suggested by abnormal neurology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22" y="302944"/>
            <a:ext cx="2449463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467544" y="5329191"/>
            <a:ext cx="2592288" cy="136815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ASK FOR SENIOR HELP EARLY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Remember:</a:t>
            </a:r>
            <a:endParaRPr lang="en-GB" sz="11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dirty="0"/>
              <a:t>Age-appropriate vital signs and modified GCS/AVPU scores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u="sng" dirty="0"/>
              <a:t>Safeguarding</a:t>
            </a:r>
          </a:p>
        </p:txBody>
      </p:sp>
      <p:cxnSp>
        <p:nvCxnSpPr>
          <p:cNvPr id="18" name="Straight Arrow Connector 17"/>
          <p:cNvCxnSpPr>
            <a:endCxn id="20" idx="1"/>
          </p:cNvCxnSpPr>
          <p:nvPr/>
        </p:nvCxnSpPr>
        <p:spPr>
          <a:xfrm>
            <a:off x="3059831" y="6101755"/>
            <a:ext cx="208823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9592" y="826838"/>
            <a:ext cx="7704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Call </a:t>
            </a:r>
            <a:r>
              <a:rPr lang="en-GB" sz="1400" b="1" dirty="0">
                <a:solidFill>
                  <a:srgbClr val="FF0000"/>
                </a:solidFill>
              </a:rPr>
              <a:t>XXXX</a:t>
            </a:r>
            <a:r>
              <a:rPr lang="en-GB" sz="1400" dirty="0"/>
              <a:t>, state ‘Paediatric Trauma’ and location of the patient</a:t>
            </a:r>
            <a:endParaRPr lang="en-GB" sz="1400" dirty="0">
              <a:effectLst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9479" y="1175172"/>
            <a:ext cx="240069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/>
              <a:t>MECHANISM OF INJURY</a:t>
            </a:r>
          </a:p>
          <a:p>
            <a:pPr algn="ctr"/>
            <a:endParaRPr lang="en-GB" sz="1200" b="1" u="sng" dirty="0"/>
          </a:p>
          <a:p>
            <a:pPr algn="ctr"/>
            <a:r>
              <a:rPr lang="en-GB" sz="1100" b="1" dirty="0"/>
              <a:t>Penetrating wound</a:t>
            </a:r>
          </a:p>
          <a:p>
            <a:pPr algn="ctr"/>
            <a:r>
              <a:rPr lang="en-GB" sz="1100" dirty="0"/>
              <a:t>Neck, chest, abdomen, back, groin or buttock</a:t>
            </a:r>
            <a:endParaRPr lang="en-GB" sz="1100" b="1" dirty="0"/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Falls</a:t>
            </a:r>
          </a:p>
          <a:p>
            <a:pPr algn="ctr"/>
            <a:r>
              <a:rPr lang="en-GB" sz="1100" dirty="0"/>
              <a:t>From a height of &gt;1-2 metres</a:t>
            </a:r>
          </a:p>
          <a:p>
            <a:pPr algn="ctr"/>
            <a:endParaRPr lang="en-GB" sz="1100" dirty="0"/>
          </a:p>
          <a:p>
            <a:pPr algn="ctr"/>
            <a:r>
              <a:rPr lang="en-GB" sz="1100" b="1" dirty="0"/>
              <a:t>RTC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dirty="0"/>
              <a:t>Passenger &gt;30mph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dirty="0"/>
              <a:t>Ejection from vehicle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dirty="0"/>
              <a:t>Death of other passenger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dirty="0"/>
              <a:t>Vehicle rollover or deformation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dirty="0"/>
              <a:t>Pedestrian or pedal cyclist vs vehicle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00" dirty="0"/>
              <a:t>Handlebar impact to torso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100" dirty="0"/>
          </a:p>
          <a:p>
            <a:pPr algn="ctr"/>
            <a:r>
              <a:rPr lang="en-GB" sz="1100" b="1" dirty="0"/>
              <a:t>HEMS trauma call</a:t>
            </a:r>
          </a:p>
          <a:p>
            <a:pPr algn="ctr"/>
            <a:endParaRPr lang="en-GB" sz="1100" dirty="0"/>
          </a:p>
          <a:p>
            <a:pPr algn="ctr"/>
            <a:r>
              <a:rPr lang="en-GB" sz="1100" b="1" dirty="0"/>
              <a:t>Blast injury</a:t>
            </a:r>
          </a:p>
          <a:p>
            <a:pPr algn="ctr"/>
            <a:endParaRPr lang="en-GB" sz="1100" b="1" dirty="0"/>
          </a:p>
          <a:p>
            <a:pPr algn="ctr"/>
            <a:r>
              <a:rPr lang="en-GB" sz="1100" b="1" dirty="0"/>
              <a:t>Major Crush injury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200" dirty="0"/>
          </a:p>
          <a:p>
            <a:pPr algn="ctr"/>
            <a:endParaRPr lang="en-GB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5148063" y="5449601"/>
            <a:ext cx="3816423" cy="130430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dirty="0"/>
          </a:p>
          <a:p>
            <a:pPr algn="ctr"/>
            <a:endParaRPr lang="en-GB" sz="1050" dirty="0"/>
          </a:p>
          <a:p>
            <a:pPr algn="ctr"/>
            <a:r>
              <a:rPr lang="en-GB" sz="1000" b="1" u="sng" dirty="0"/>
              <a:t>Children’s Normal Vital Signs</a:t>
            </a:r>
          </a:p>
          <a:p>
            <a:pPr algn="ctr"/>
            <a:endParaRPr lang="en-GB" sz="1000" dirty="0"/>
          </a:p>
          <a:p>
            <a:r>
              <a:rPr lang="en-GB" sz="1000" b="1" dirty="0"/>
              <a:t>Age (years)	Resp. Rate	Pulse Rate	Systolic BP</a:t>
            </a:r>
          </a:p>
          <a:p>
            <a:r>
              <a:rPr lang="en-GB" sz="1000" dirty="0"/>
              <a:t>&lt;1	30-40	110-160	65-80</a:t>
            </a:r>
          </a:p>
          <a:p>
            <a:r>
              <a:rPr lang="en-GB" sz="1000" dirty="0"/>
              <a:t>1-2	25-30	100-150	90-105</a:t>
            </a:r>
          </a:p>
          <a:p>
            <a:r>
              <a:rPr lang="en-GB" sz="1000" dirty="0"/>
              <a:t>2-5	25-30	95-140	95-110</a:t>
            </a:r>
          </a:p>
          <a:p>
            <a:r>
              <a:rPr lang="en-GB" sz="1000" dirty="0"/>
              <a:t>5-11	20-25	80-120	100-120</a:t>
            </a:r>
          </a:p>
          <a:p>
            <a:r>
              <a:rPr lang="en-GB" sz="1000" dirty="0"/>
              <a:t>&gt;12	12-20	60-100	110-135</a:t>
            </a:r>
          </a:p>
          <a:p>
            <a:pPr algn="ctr"/>
            <a:endParaRPr lang="en-GB" sz="1000" dirty="0"/>
          </a:p>
          <a:p>
            <a:pPr algn="ctr"/>
            <a:endParaRPr lang="en-GB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4513" y="6646187"/>
            <a:ext cx="5276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v1.0</a:t>
            </a:r>
          </a:p>
        </p:txBody>
      </p:sp>
    </p:spTree>
    <p:extLst>
      <p:ext uri="{BB962C8B-B14F-4D97-AF65-F5344CB8AC3E}">
        <p14:creationId xmlns:p14="http://schemas.microsoft.com/office/powerpoint/2010/main" val="2859613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525</TotalTime>
  <Words>484</Words>
  <Application>Microsoft Office PowerPoint</Application>
  <PresentationFormat>On-screen Show (4:3)</PresentationFormat>
  <Paragraphs>147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Arial Black</vt:lpstr>
      <vt:lpstr>Essential</vt:lpstr>
      <vt:lpstr>PowerPoint Presentation</vt:lpstr>
      <vt:lpstr>PowerPoint Presentation</vt:lpstr>
    </vt:vector>
  </TitlesOfParts>
  <Company>The Whittington Hospital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parsonss</dc:creator>
  <cp:lastModifiedBy>SWEENEY, Anna (WHITTINGTON HEALTH NHS TRUST)</cp:lastModifiedBy>
  <cp:revision>23</cp:revision>
  <dcterms:created xsi:type="dcterms:W3CDTF">2018-11-13T13:59:53Z</dcterms:created>
  <dcterms:modified xsi:type="dcterms:W3CDTF">2021-08-26T15:05:17Z</dcterms:modified>
</cp:coreProperties>
</file>